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60" r:id="rId2"/>
    <p:sldMasterId id="2147483865" r:id="rId3"/>
    <p:sldMasterId id="2147483870" r:id="rId4"/>
    <p:sldMasterId id="2147483875" r:id="rId5"/>
    <p:sldMasterId id="2147483878" r:id="rId6"/>
    <p:sldMasterId id="2147483881" r:id="rId7"/>
    <p:sldMasterId id="2147483885" r:id="rId8"/>
  </p:sldMasterIdLst>
  <p:notesMasterIdLst>
    <p:notesMasterId r:id="rId106"/>
  </p:notesMasterIdLst>
  <p:handoutMasterIdLst>
    <p:handoutMasterId r:id="rId107"/>
  </p:handoutMasterIdLst>
  <p:sldIdLst>
    <p:sldId id="754" r:id="rId9"/>
    <p:sldId id="694" r:id="rId10"/>
    <p:sldId id="695" r:id="rId11"/>
    <p:sldId id="696" r:id="rId12"/>
    <p:sldId id="697" r:id="rId13"/>
    <p:sldId id="698" r:id="rId14"/>
    <p:sldId id="699" r:id="rId15"/>
    <p:sldId id="704" r:id="rId16"/>
    <p:sldId id="925" r:id="rId17"/>
    <p:sldId id="927" r:id="rId18"/>
    <p:sldId id="928" r:id="rId19"/>
    <p:sldId id="929" r:id="rId20"/>
    <p:sldId id="930" r:id="rId21"/>
    <p:sldId id="931" r:id="rId22"/>
    <p:sldId id="932" r:id="rId23"/>
    <p:sldId id="933" r:id="rId24"/>
    <p:sldId id="934" r:id="rId25"/>
    <p:sldId id="935" r:id="rId26"/>
    <p:sldId id="936" r:id="rId27"/>
    <p:sldId id="937" r:id="rId28"/>
    <p:sldId id="1033" r:id="rId29"/>
    <p:sldId id="1034" r:id="rId30"/>
    <p:sldId id="1035" r:id="rId31"/>
    <p:sldId id="1036" r:id="rId32"/>
    <p:sldId id="1037" r:id="rId33"/>
    <p:sldId id="1038" r:id="rId34"/>
    <p:sldId id="1039" r:id="rId35"/>
    <p:sldId id="1040" r:id="rId36"/>
    <p:sldId id="1041" r:id="rId37"/>
    <p:sldId id="1057" r:id="rId38"/>
    <p:sldId id="1058" r:id="rId39"/>
    <p:sldId id="1059" r:id="rId40"/>
    <p:sldId id="1060" r:id="rId41"/>
    <p:sldId id="1061" r:id="rId42"/>
    <p:sldId id="1062" r:id="rId43"/>
    <p:sldId id="1063" r:id="rId44"/>
    <p:sldId id="1064" r:id="rId45"/>
    <p:sldId id="1065" r:id="rId46"/>
    <p:sldId id="1069" r:id="rId47"/>
    <p:sldId id="1070" r:id="rId48"/>
    <p:sldId id="1071" r:id="rId49"/>
    <p:sldId id="1072" r:id="rId50"/>
    <p:sldId id="1073" r:id="rId51"/>
    <p:sldId id="1074" r:id="rId52"/>
    <p:sldId id="1075" r:id="rId53"/>
    <p:sldId id="1076" r:id="rId54"/>
    <p:sldId id="1077" r:id="rId55"/>
    <p:sldId id="1093" r:id="rId56"/>
    <p:sldId id="1094" r:id="rId57"/>
    <p:sldId id="1095" r:id="rId58"/>
    <p:sldId id="1096" r:id="rId59"/>
    <p:sldId id="1097" r:id="rId60"/>
    <p:sldId id="1098" r:id="rId61"/>
    <p:sldId id="1099" r:id="rId62"/>
    <p:sldId id="1100" r:id="rId63"/>
    <p:sldId id="1101" r:id="rId64"/>
    <p:sldId id="1115" r:id="rId65"/>
    <p:sldId id="1116" r:id="rId66"/>
    <p:sldId id="1117" r:id="rId67"/>
    <p:sldId id="1118" r:id="rId68"/>
    <p:sldId id="1119" r:id="rId69"/>
    <p:sldId id="1120" r:id="rId70"/>
    <p:sldId id="1121" r:id="rId71"/>
    <p:sldId id="1122" r:id="rId72"/>
    <p:sldId id="1123" r:id="rId73"/>
    <p:sldId id="1126" r:id="rId74"/>
    <p:sldId id="920" r:id="rId75"/>
    <p:sldId id="1005" r:id="rId76"/>
    <p:sldId id="1006" r:id="rId77"/>
    <p:sldId id="923" r:id="rId78"/>
    <p:sldId id="907" r:id="rId79"/>
    <p:sldId id="908" r:id="rId80"/>
    <p:sldId id="909" r:id="rId81"/>
    <p:sldId id="910" r:id="rId82"/>
    <p:sldId id="911" r:id="rId83"/>
    <p:sldId id="1171" r:id="rId84"/>
    <p:sldId id="1129" r:id="rId85"/>
    <p:sldId id="1128" r:id="rId86"/>
    <p:sldId id="1179" r:id="rId87"/>
    <p:sldId id="1180" r:id="rId88"/>
    <p:sldId id="1133" r:id="rId89"/>
    <p:sldId id="1134" r:id="rId90"/>
    <p:sldId id="1172" r:id="rId91"/>
    <p:sldId id="1138" r:id="rId92"/>
    <p:sldId id="1174" r:id="rId93"/>
    <p:sldId id="1181" r:id="rId94"/>
    <p:sldId id="1184" r:id="rId95"/>
    <p:sldId id="1152" r:id="rId96"/>
    <p:sldId id="1153" r:id="rId97"/>
    <p:sldId id="1154" r:id="rId98"/>
    <p:sldId id="1155" r:id="rId99"/>
    <p:sldId id="1156" r:id="rId100"/>
    <p:sldId id="1175" r:id="rId101"/>
    <p:sldId id="1176" r:id="rId102"/>
    <p:sldId id="1177" r:id="rId103"/>
    <p:sldId id="1170" r:id="rId104"/>
    <p:sldId id="800" r:id="rId105"/>
  </p:sldIdLst>
  <p:sldSz cx="10688638" cy="7562850"/>
  <p:notesSz cx="7099300" cy="1023461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4D62"/>
    <a:srgbClr val="DF9D94"/>
    <a:srgbClr val="FF99FF"/>
    <a:srgbClr val="CCFFCC"/>
    <a:srgbClr val="A2CEF1"/>
    <a:srgbClr val="00FF00"/>
    <a:srgbClr val="F3FC02"/>
    <a:srgbClr val="36A7E9"/>
    <a:srgbClr val="006400"/>
    <a:srgbClr val="64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Objects="1">
      <p:cViewPr>
        <p:scale>
          <a:sx n="80" d="100"/>
          <a:sy n="80" d="100"/>
        </p:scale>
        <p:origin x="-2448" y="-816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4248"/>
    </p:cViewPr>
  </p:sorterViewPr>
  <p:notesViewPr>
    <p:cSldViewPr snapToObjects="1">
      <p:cViewPr>
        <p:scale>
          <a:sx n="100" d="100"/>
          <a:sy n="100" d="100"/>
        </p:scale>
        <p:origin x="-1566" y="960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3.xml"/><Relationship Id="rId102" Type="http://schemas.openxmlformats.org/officeDocument/2006/relationships/slide" Target="slides/slide94.xml"/><Relationship Id="rId103" Type="http://schemas.openxmlformats.org/officeDocument/2006/relationships/slide" Target="slides/slide95.xml"/><Relationship Id="rId104" Type="http://schemas.openxmlformats.org/officeDocument/2006/relationships/slide" Target="slides/slide96.xml"/><Relationship Id="rId105" Type="http://schemas.openxmlformats.org/officeDocument/2006/relationships/slide" Target="slides/slide97.xml"/><Relationship Id="rId106" Type="http://schemas.openxmlformats.org/officeDocument/2006/relationships/notesMaster" Target="notesMasters/notesMaster1.xml"/><Relationship Id="rId107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108" Type="http://schemas.openxmlformats.org/officeDocument/2006/relationships/printerSettings" Target="printerSettings/printerSettings1.bin"/><Relationship Id="rId109" Type="http://schemas.openxmlformats.org/officeDocument/2006/relationships/presProps" Target="presProp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110" Type="http://schemas.openxmlformats.org/officeDocument/2006/relationships/viewProps" Target="viewProps.xml"/><Relationship Id="rId90" Type="http://schemas.openxmlformats.org/officeDocument/2006/relationships/slide" Target="slides/slide82.xml"/><Relationship Id="rId91" Type="http://schemas.openxmlformats.org/officeDocument/2006/relationships/slide" Target="slides/slide83.xml"/><Relationship Id="rId92" Type="http://schemas.openxmlformats.org/officeDocument/2006/relationships/slide" Target="slides/slide84.xml"/><Relationship Id="rId93" Type="http://schemas.openxmlformats.org/officeDocument/2006/relationships/slide" Target="slides/slide85.xml"/><Relationship Id="rId94" Type="http://schemas.openxmlformats.org/officeDocument/2006/relationships/slide" Target="slides/slide86.xml"/><Relationship Id="rId95" Type="http://schemas.openxmlformats.org/officeDocument/2006/relationships/slide" Target="slides/slide87.xml"/><Relationship Id="rId96" Type="http://schemas.openxmlformats.org/officeDocument/2006/relationships/slide" Target="slides/slide88.xml"/><Relationship Id="rId97" Type="http://schemas.openxmlformats.org/officeDocument/2006/relationships/slide" Target="slides/slide89.xml"/><Relationship Id="rId98" Type="http://schemas.openxmlformats.org/officeDocument/2006/relationships/slide" Target="slides/slide90.xml"/><Relationship Id="rId99" Type="http://schemas.openxmlformats.org/officeDocument/2006/relationships/slide" Target="slides/slide91.xml"/><Relationship Id="rId111" Type="http://schemas.openxmlformats.org/officeDocument/2006/relationships/theme" Target="theme/theme1.xml"/><Relationship Id="rId112" Type="http://schemas.openxmlformats.org/officeDocument/2006/relationships/tableStyles" Target="tableStyles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100" Type="http://schemas.openxmlformats.org/officeDocument/2006/relationships/slide" Target="slides/slide92.xml"/><Relationship Id="rId80" Type="http://schemas.openxmlformats.org/officeDocument/2006/relationships/slide" Target="slides/slide72.xml"/><Relationship Id="rId81" Type="http://schemas.openxmlformats.org/officeDocument/2006/relationships/slide" Target="slides/slide73.xml"/><Relationship Id="rId82" Type="http://schemas.openxmlformats.org/officeDocument/2006/relationships/slide" Target="slides/slide74.xml"/><Relationship Id="rId83" Type="http://schemas.openxmlformats.org/officeDocument/2006/relationships/slide" Target="slides/slide75.xml"/><Relationship Id="rId84" Type="http://schemas.openxmlformats.org/officeDocument/2006/relationships/slide" Target="slides/slide76.xml"/><Relationship Id="rId85" Type="http://schemas.openxmlformats.org/officeDocument/2006/relationships/slide" Target="slides/slide77.xml"/><Relationship Id="rId86" Type="http://schemas.openxmlformats.org/officeDocument/2006/relationships/slide" Target="slides/slide78.xml"/><Relationship Id="rId87" Type="http://schemas.openxmlformats.org/officeDocument/2006/relationships/slide" Target="slides/slide79.xml"/><Relationship Id="rId88" Type="http://schemas.openxmlformats.org/officeDocument/2006/relationships/slide" Target="slides/slide80.xml"/><Relationship Id="rId89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111717" cy="55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905" tIns="46452" rIns="92905" bIns="46452" numCol="1" anchor="t" anchorCtr="0" compatLnSpc="1">
            <a:prstTxWarp prst="textNoShape">
              <a:avLst/>
            </a:prstTxWarp>
          </a:bodyPr>
          <a:lstStyle>
            <a:lvl1pPr defTabSz="927637">
              <a:defRPr sz="900" b="0">
                <a:latin typeface="L Frutiger Light" pitchFamily="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584" y="1"/>
            <a:ext cx="3111717" cy="55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905" tIns="46452" rIns="92905" bIns="46452" numCol="1" anchor="t" anchorCtr="0" compatLnSpc="1">
            <a:prstTxWarp prst="textNoShape">
              <a:avLst/>
            </a:prstTxWarp>
          </a:bodyPr>
          <a:lstStyle>
            <a:lvl1pPr algn="r" defTabSz="927637">
              <a:defRPr sz="900" b="0">
                <a:latin typeface="L Frutiger Light" pitchFamily="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47003"/>
            <a:ext cx="3111717" cy="47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905" tIns="46452" rIns="92905" bIns="46452" numCol="1" anchor="b" anchorCtr="0" compatLnSpc="1">
            <a:prstTxWarp prst="textNoShape">
              <a:avLst/>
            </a:prstTxWarp>
          </a:bodyPr>
          <a:lstStyle>
            <a:lvl1pPr defTabSz="927637">
              <a:defRPr sz="900" b="0">
                <a:latin typeface="L Frutiger Light" pitchFamily="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584" y="9747003"/>
            <a:ext cx="3111717" cy="47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905" tIns="46452" rIns="92905" bIns="46452" numCol="1" anchor="b" anchorCtr="0" compatLnSpc="1">
            <a:prstTxWarp prst="textNoShape">
              <a:avLst/>
            </a:prstTxWarp>
          </a:bodyPr>
          <a:lstStyle>
            <a:lvl1pPr algn="r" defTabSz="926814">
              <a:defRPr sz="900" b="0">
                <a:latin typeface="L Frutiger Light" pitchFamily="80" charset="0"/>
              </a:defRPr>
            </a:lvl1pPr>
          </a:lstStyle>
          <a:p>
            <a:fld id="{E260C32B-2D84-40A2-95B3-411AFADC000A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477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76681" cy="51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035" tIns="46518" rIns="93035" bIns="46518" numCol="1" anchor="t" anchorCtr="0" compatLnSpc="1">
            <a:prstTxWarp prst="textNoShape">
              <a:avLst/>
            </a:prstTxWarp>
          </a:bodyPr>
          <a:lstStyle>
            <a:lvl1pPr defTabSz="932355">
              <a:defRPr sz="900" b="0">
                <a:latin typeface="L Frutiger Light" pitchFamily="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29" y="3"/>
            <a:ext cx="3076681" cy="51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035" tIns="46518" rIns="93035" bIns="46518" numCol="1" anchor="t" anchorCtr="0" compatLnSpc="1">
            <a:prstTxWarp prst="textNoShape">
              <a:avLst/>
            </a:prstTxWarp>
          </a:bodyPr>
          <a:lstStyle>
            <a:lvl1pPr algn="r" defTabSz="932355">
              <a:defRPr sz="900" b="0">
                <a:latin typeface="L Frutiger Light" pitchFamily="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1375" y="771525"/>
            <a:ext cx="5416550" cy="383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656" y="4863959"/>
            <a:ext cx="5681988" cy="460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035" tIns="46518" rIns="93035" bIns="46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976"/>
            <a:ext cx="3076681" cy="51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035" tIns="46518" rIns="93035" bIns="46518" numCol="1" anchor="b" anchorCtr="0" compatLnSpc="1">
            <a:prstTxWarp prst="textNoShape">
              <a:avLst/>
            </a:prstTxWarp>
          </a:bodyPr>
          <a:lstStyle>
            <a:lvl1pPr defTabSz="932355">
              <a:defRPr sz="900" b="0">
                <a:latin typeface="L Frutiger Light" pitchFamily="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29" y="9720976"/>
            <a:ext cx="3076681" cy="51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035" tIns="46518" rIns="93035" bIns="46518" numCol="1" anchor="b" anchorCtr="0" compatLnSpc="1">
            <a:prstTxWarp prst="textNoShape">
              <a:avLst/>
            </a:prstTxWarp>
          </a:bodyPr>
          <a:lstStyle>
            <a:lvl1pPr algn="r" defTabSz="931788">
              <a:defRPr sz="900" b="0">
                <a:latin typeface="L Frutiger Light" pitchFamily="80" charset="0"/>
              </a:defRPr>
            </a:lvl1pPr>
          </a:lstStyle>
          <a:p>
            <a:fld id="{5C032FD2-ED17-4247-BFF2-8DCFD7DC80C3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5204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 Frutiger Light" pitchFamily="8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 Frutiger Light" pitchFamily="80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 Frutiger Light" pitchFamily="80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 Frutiger Light" pitchFamily="80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 Frutiger Light" pitchFamily="80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32FD2-ED17-4247-BFF2-8DCFD7DC80C3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970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9F4CC-6D66-4032-91A9-1E1609D597CB}" type="slidenum">
              <a:rPr lang="de-CH" smtClean="0"/>
              <a:pPr>
                <a:defRPr/>
              </a:pPr>
              <a:t>66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447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9F4CC-6D66-4032-91A9-1E1609D597CB}" type="slidenum">
              <a:rPr lang="de-CH" smtClean="0"/>
              <a:pPr>
                <a:defRPr/>
              </a:pPr>
              <a:t>67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4476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9F4CC-6D66-4032-91A9-1E1609D597CB}" type="slidenum">
              <a:rPr lang="de-CH" smtClean="0"/>
              <a:pPr>
                <a:defRPr/>
              </a:pPr>
              <a:t>68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447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9F4CC-6D66-4032-91A9-1E1609D597CB}" type="slidenum">
              <a:rPr lang="de-CH" smtClean="0"/>
              <a:pPr>
                <a:defRPr/>
              </a:pPr>
              <a:t>69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4476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9F4CC-6D66-4032-91A9-1E1609D597CB}" type="slidenum">
              <a:rPr lang="de-CH" smtClean="0"/>
              <a:pPr>
                <a:defRPr/>
              </a:pPr>
              <a:t>72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447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9F4CC-6D66-4032-91A9-1E1609D597CB}" type="slidenum">
              <a:rPr lang="de-CH" smtClean="0"/>
              <a:pPr>
                <a:defRPr/>
              </a:pPr>
              <a:t>94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4476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9F4CC-6D66-4032-91A9-1E1609D597CB}" type="slidenum">
              <a:rPr lang="de-CH" smtClean="0"/>
              <a:pPr>
                <a:defRPr/>
              </a:pPr>
              <a:t>95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4476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9F4CC-6D66-4032-91A9-1E1609D597CB}" type="slidenum">
              <a:rPr lang="de-CH" smtClean="0"/>
              <a:pPr>
                <a:defRPr/>
              </a:pPr>
              <a:t>96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447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bacherenergie.ch/home232/LogoBacherEnergieHell.jpg?attredirects=0" TargetMode="External"/><Relationship Id="rId3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1 Spalte No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7463" y="1764668"/>
            <a:ext cx="9385960" cy="4991131"/>
          </a:xfrm>
          <a:prstGeom prst="rect">
            <a:avLst/>
          </a:prstGeom>
        </p:spPr>
        <p:txBody>
          <a:bodyPr lIns="104274" tIns="52138" rIns="104274" bIns="52138"/>
          <a:lstStyle>
            <a:lvl1pPr marL="0" indent="0">
              <a:buNone/>
              <a:defRPr b="1"/>
            </a:lvl1pPr>
            <a:lvl2pPr marL="0" indent="0">
              <a:buFontTx/>
              <a:buNone/>
              <a:defRPr/>
            </a:lvl2pPr>
            <a:lvl3pPr marL="206377" indent="-206377">
              <a:buFont typeface="Arial" pitchFamily="34" charset="0"/>
              <a:buChar char="•"/>
              <a:defRPr/>
            </a:lvl3pPr>
            <a:lvl4pPr marL="412753" indent="-206377">
              <a:buFont typeface="Arial" pitchFamily="34" charset="0"/>
              <a:buChar char="•"/>
              <a:defRPr/>
            </a:lvl4pPr>
            <a:lvl5pPr marL="619130" indent="-206377">
              <a:buFont typeface="Arial" pitchFamily="34" charset="0"/>
              <a:buChar char="•"/>
              <a:defRPr/>
            </a:lvl5pPr>
            <a:lvl6pPr marL="814644" indent="-195515">
              <a:buFont typeface="Arial" pitchFamily="34" charset="0"/>
              <a:buChar char="•"/>
              <a:defRPr/>
            </a:lvl6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693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bacherenergie.ch/_/rsrc/1261738577045/home232/LogoBacherEnergieHell.jpg?height=241&amp;width=350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79" y="7037653"/>
            <a:ext cx="673607" cy="43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195" y="287108"/>
            <a:ext cx="9176271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3195" y="1955487"/>
            <a:ext cx="4498135" cy="4844075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69475" y="1955488"/>
            <a:ext cx="4499991" cy="2337130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69475" y="4460681"/>
            <a:ext cx="4499991" cy="2338881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209691" y="7067414"/>
            <a:ext cx="2442057" cy="28710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fld id="{677B06D0-F6BC-47B5-99A8-AFF1A696E004}" type="datetime4">
              <a:rPr lang="en-US"/>
              <a:pPr>
                <a:defRPr/>
              </a:pPr>
              <a:t>Februar 14, 2013</a:t>
            </a:fld>
            <a:r>
              <a:rPr lang="en-US"/>
              <a:t>Zürich</a:t>
            </a:r>
            <a:endParaRPr 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972351" y="7058660"/>
            <a:ext cx="590102" cy="28710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fld id="{5182AA7E-328F-4296-BE1B-2B17FC39BBC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lel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0812" y="3225563"/>
            <a:ext cx="7677388" cy="79408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lang="de-DE" sz="41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de-DE" dirty="0" smtClean="0"/>
              <a:t>Titel (Mit Klicken bearbeiten)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0813" y="4019651"/>
            <a:ext cx="7650147" cy="1111724"/>
          </a:xfrm>
          <a:prstGeom prst="rect">
            <a:avLst/>
          </a:prstGeom>
        </p:spPr>
        <p:txBody>
          <a:bodyPr lIns="104287" tIns="52144" rIns="104287" bIns="52144" anchor="t" anchorCtr="0"/>
          <a:lstStyle>
            <a:lvl1pPr marL="0" marR="0" indent="0" algn="l" defTabSz="1042873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3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1437" indent="0">
              <a:buNone/>
              <a:defRPr sz="2100"/>
            </a:lvl2pPr>
            <a:lvl3pPr marL="1042873" indent="0">
              <a:buNone/>
              <a:defRPr sz="1800"/>
            </a:lvl3pPr>
            <a:lvl4pPr marL="1564310" indent="0">
              <a:buNone/>
              <a:defRPr sz="1600"/>
            </a:lvl4pPr>
            <a:lvl5pPr marL="2085746" indent="0">
              <a:buNone/>
              <a:defRPr sz="1600"/>
            </a:lvl5pPr>
            <a:lvl6pPr marL="2607183" indent="0">
              <a:buNone/>
              <a:defRPr sz="1600"/>
            </a:lvl6pPr>
            <a:lvl7pPr marL="3128620" indent="0">
              <a:buNone/>
              <a:defRPr sz="1600"/>
            </a:lvl7pPr>
            <a:lvl8pPr marL="3650056" indent="0">
              <a:buNone/>
              <a:defRPr sz="1600"/>
            </a:lvl8pPr>
            <a:lvl9pPr marL="4171493" indent="0">
              <a:buNone/>
              <a:defRPr sz="1600"/>
            </a:lvl9pPr>
          </a:lstStyle>
          <a:p>
            <a:pPr>
              <a:spcBef>
                <a:spcPct val="50000"/>
              </a:spcBef>
            </a:pPr>
            <a:r>
              <a:rPr lang="de-CH" sz="2300" b="1" dirty="0" smtClean="0">
                <a:cs typeface="Arial" charset="0"/>
              </a:rPr>
              <a:t>Untertitel</a:t>
            </a:r>
          </a:p>
          <a:p>
            <a:pPr>
              <a:spcBef>
                <a:spcPct val="50000"/>
              </a:spcBef>
            </a:pPr>
            <a:r>
              <a:rPr lang="de-CH" sz="2300" b="1" dirty="0" smtClean="0">
                <a:cs typeface="Arial" charset="0"/>
              </a:rPr>
              <a:t>Autor  (Mit Klicken bearbeiten)</a:t>
            </a:r>
            <a:endParaRPr lang="de-DE" sz="23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9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1 Spalte No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7463" y="1764670"/>
            <a:ext cx="9385960" cy="4991131"/>
          </a:xfrm>
          <a:prstGeom prst="rect">
            <a:avLst/>
          </a:prstGeom>
        </p:spPr>
        <p:txBody>
          <a:bodyPr lIns="104249" tIns="52124" rIns="104249" bIns="52124"/>
          <a:lstStyle>
            <a:lvl1pPr marL="0" indent="0">
              <a:buNone/>
              <a:defRPr b="1"/>
            </a:lvl1pPr>
            <a:lvl2pPr marL="0" indent="0">
              <a:buFontTx/>
              <a:buNone/>
              <a:defRPr/>
            </a:lvl2pPr>
            <a:lvl3pPr marL="206327" indent="-206327">
              <a:buFont typeface="Arial" pitchFamily="34" charset="0"/>
              <a:buChar char="•"/>
              <a:defRPr/>
            </a:lvl3pPr>
            <a:lvl4pPr marL="412651" indent="-206327">
              <a:buFont typeface="Arial" pitchFamily="34" charset="0"/>
              <a:buChar char="•"/>
              <a:defRPr/>
            </a:lvl4pPr>
            <a:lvl5pPr marL="618977" indent="-206327">
              <a:buFont typeface="Arial" pitchFamily="34" charset="0"/>
              <a:buChar char="•"/>
              <a:defRPr/>
            </a:lvl5pPr>
            <a:lvl6pPr marL="814442" indent="-195467">
              <a:buFont typeface="Arial" pitchFamily="34" charset="0"/>
              <a:buChar char="•"/>
              <a:defRPr/>
            </a:lvl6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205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7463" y="1764670"/>
            <a:ext cx="9385960" cy="4991131"/>
          </a:xfrm>
          <a:prstGeom prst="rect">
            <a:avLst/>
          </a:prstGeom>
        </p:spPr>
        <p:txBody>
          <a:bodyPr lIns="104249" tIns="52124" rIns="104249" bIns="52124"/>
          <a:lstStyle>
            <a:lvl1pPr marL="208137" indent="-208137">
              <a:defRPr/>
            </a:lvl1pPr>
            <a:lvl2pPr marL="515814" indent="-209946">
              <a:buFont typeface="Arial" pitchFamily="34" charset="0"/>
              <a:buChar char="•"/>
              <a:defRPr/>
            </a:lvl2pPr>
            <a:lvl3pPr marL="711279" indent="-195467">
              <a:buFont typeface="Arial" pitchFamily="34" charset="0"/>
              <a:buChar char="•"/>
              <a:tabLst/>
              <a:defRPr/>
            </a:lvl3pPr>
            <a:lvl4pPr marL="919414" indent="-208137">
              <a:buFont typeface="Arial" pitchFamily="34" charset="0"/>
              <a:buChar char="•"/>
              <a:defRPr/>
            </a:lvl4pPr>
            <a:lvl5pPr marL="1227094" indent="-209946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71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7464" y="1764670"/>
            <a:ext cx="4603908" cy="4991131"/>
          </a:xfrm>
          <a:prstGeom prst="rect">
            <a:avLst/>
          </a:prstGeom>
        </p:spPr>
        <p:txBody>
          <a:bodyPr lIns="104249" tIns="52124" rIns="104249" bIns="52124"/>
          <a:lstStyle>
            <a:lvl1pPr>
              <a:defRPr sz="2100"/>
            </a:lvl1pPr>
            <a:lvl2pPr marL="711279" indent="-190038">
              <a:buFont typeface="Arial" pitchFamily="34" charset="0"/>
              <a:buChar char="•"/>
              <a:defRPr sz="2100"/>
            </a:lvl2pPr>
            <a:lvl3pPr marL="1017149" indent="-195467">
              <a:buFont typeface="Arial" pitchFamily="34" charset="0"/>
              <a:buChar char="•"/>
              <a:defRPr sz="2100"/>
            </a:lvl3pPr>
            <a:lvl4pPr marL="1324828" indent="-197278">
              <a:buFont typeface="Arial" pitchFamily="34" charset="0"/>
              <a:buChar char="•"/>
              <a:defRPr sz="2100"/>
            </a:lvl4pPr>
            <a:lvl5pPr marL="1630695" indent="-195467">
              <a:buFont typeface="Arial" pitchFamily="34" charset="0"/>
              <a:buChar char="•"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22670" y="1764670"/>
            <a:ext cx="4603909" cy="4991131"/>
          </a:xfrm>
          <a:prstGeom prst="rect">
            <a:avLst/>
          </a:prstGeom>
        </p:spPr>
        <p:txBody>
          <a:bodyPr lIns="104249" tIns="52124" rIns="104249" bIns="52124"/>
          <a:lstStyle>
            <a:lvl1pPr>
              <a:defRPr sz="2100"/>
            </a:lvl1pPr>
            <a:lvl2pPr marL="711279" indent="-190038">
              <a:buFont typeface="Arial" pitchFamily="34" charset="0"/>
              <a:buChar char="•"/>
              <a:defRPr sz="2100"/>
            </a:lvl2pPr>
            <a:lvl3pPr marL="919414" indent="-222614">
              <a:buFont typeface="Arial" pitchFamily="34" charset="0"/>
              <a:buChar char="•"/>
              <a:defRPr sz="2100"/>
            </a:lvl3pPr>
            <a:lvl4pPr marL="1227094" indent="-209946">
              <a:buFont typeface="Arial" pitchFamily="34" charset="0"/>
              <a:buChar char="•"/>
              <a:defRPr sz="2100"/>
            </a:lvl4pPr>
            <a:lvl5pPr marL="1538391" indent="-213565">
              <a:buFont typeface="Arial" pitchFamily="34" charset="0"/>
              <a:buChar char="•"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10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ily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7463" y="1764670"/>
            <a:ext cx="9385960" cy="4991131"/>
          </a:xfrm>
          <a:prstGeom prst="rect">
            <a:avLst/>
          </a:prstGeom>
        </p:spPr>
        <p:txBody>
          <a:bodyPr lIns="104249" tIns="52124" rIns="104249" bIns="52124"/>
          <a:lstStyle>
            <a:lvl1pPr marL="390930" indent="-390930" algn="l" rtl="0" eaLnBrk="1" fontAlgn="base" hangingPunct="1">
              <a:lnSpc>
                <a:spcPts val="2964"/>
              </a:lnSpc>
              <a:spcBef>
                <a:spcPct val="20000"/>
              </a:spcBef>
              <a:spcAft>
                <a:spcPct val="0"/>
              </a:spcAft>
              <a:buSzPct val="160000"/>
              <a:buFontTx/>
              <a:buBlip>
                <a:blip r:embed="rId2"/>
              </a:buBlip>
              <a:defRPr lang="de-D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390930" indent="-390930" algn="l" rtl="0" fontAlgn="base">
              <a:lnSpc>
                <a:spcPts val="2964"/>
              </a:lnSpc>
              <a:spcBef>
                <a:spcPct val="20000"/>
              </a:spcBef>
              <a:spcAft>
                <a:spcPct val="0"/>
              </a:spcAft>
              <a:buSzPct val="170000"/>
              <a:buFontTx/>
              <a:buBlip>
                <a:blip r:embed="rId3"/>
              </a:buBlip>
              <a:defRPr lang="de-D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2pPr>
            <a:lvl3pPr marL="412651" indent="-412651">
              <a:buSzPct val="160000"/>
              <a:buFontTx/>
              <a:buBlip>
                <a:blip r:embed="rId4"/>
              </a:buBlip>
              <a:defRPr/>
            </a:lvl3pPr>
            <a:lvl4pPr marL="618977" indent="-206327">
              <a:buFont typeface="Arial" pitchFamily="34" charset="0"/>
              <a:buChar char="•"/>
              <a:defRPr/>
            </a:lvl4pPr>
            <a:lvl5pPr marL="814442" indent="-195467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durch Klicken bearbeiten. Einrücken: 1.    2:  3: </a:t>
            </a:r>
          </a:p>
          <a:p>
            <a:pPr lvl="1"/>
            <a:r>
              <a:rPr lang="de-DE" dirty="0" smtClean="0"/>
              <a:t>Zweite Ebene durch einrücken -&gt;  …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831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1 Spalte No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7463" y="1764671"/>
            <a:ext cx="9385960" cy="4991131"/>
          </a:xfrm>
          <a:prstGeom prst="rect">
            <a:avLst/>
          </a:prstGeom>
        </p:spPr>
        <p:txBody>
          <a:bodyPr lIns="104236" tIns="52117" rIns="104236" bIns="52117"/>
          <a:lstStyle>
            <a:lvl1pPr marL="0" indent="0">
              <a:buNone/>
              <a:defRPr b="1"/>
            </a:lvl1pPr>
            <a:lvl2pPr marL="0" indent="0">
              <a:buFontTx/>
              <a:buNone/>
              <a:defRPr/>
            </a:lvl2pPr>
            <a:lvl3pPr marL="206302" indent="-206302">
              <a:buFont typeface="Arial" pitchFamily="34" charset="0"/>
              <a:buChar char="•"/>
              <a:defRPr/>
            </a:lvl3pPr>
            <a:lvl4pPr marL="412600" indent="-206302">
              <a:buFont typeface="Arial" pitchFamily="34" charset="0"/>
              <a:buChar char="•"/>
              <a:defRPr/>
            </a:lvl4pPr>
            <a:lvl5pPr marL="618900" indent="-206302">
              <a:buFont typeface="Arial" pitchFamily="34" charset="0"/>
              <a:buChar char="•"/>
              <a:defRPr/>
            </a:lvl5pPr>
            <a:lvl6pPr marL="814341" indent="-195443">
              <a:buFont typeface="Arial" pitchFamily="34" charset="0"/>
              <a:buChar char="•"/>
              <a:defRPr/>
            </a:lvl6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18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7463" y="1764671"/>
            <a:ext cx="9385960" cy="4991131"/>
          </a:xfrm>
          <a:prstGeom prst="rect">
            <a:avLst/>
          </a:prstGeom>
        </p:spPr>
        <p:txBody>
          <a:bodyPr lIns="104236" tIns="52117" rIns="104236" bIns="52117"/>
          <a:lstStyle>
            <a:lvl1pPr marL="208112" indent="-208112">
              <a:defRPr/>
            </a:lvl1pPr>
            <a:lvl2pPr marL="515750" indent="-209920">
              <a:buFont typeface="Arial" pitchFamily="34" charset="0"/>
              <a:buChar char="•"/>
              <a:defRPr/>
            </a:lvl2pPr>
            <a:lvl3pPr marL="711191" indent="-195443">
              <a:buFont typeface="Arial" pitchFamily="34" charset="0"/>
              <a:buChar char="•"/>
              <a:tabLst/>
              <a:defRPr/>
            </a:lvl3pPr>
            <a:lvl4pPr marL="919300" indent="-208112">
              <a:buFont typeface="Arial" pitchFamily="34" charset="0"/>
              <a:buChar char="•"/>
              <a:defRPr/>
            </a:lvl4pPr>
            <a:lvl5pPr marL="1226942" indent="-209920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55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7464" y="1764671"/>
            <a:ext cx="4603908" cy="4991131"/>
          </a:xfrm>
          <a:prstGeom prst="rect">
            <a:avLst/>
          </a:prstGeom>
        </p:spPr>
        <p:txBody>
          <a:bodyPr lIns="104236" tIns="52117" rIns="104236" bIns="52117"/>
          <a:lstStyle>
            <a:lvl1pPr>
              <a:defRPr sz="2100"/>
            </a:lvl1pPr>
            <a:lvl2pPr marL="711191" indent="-190014">
              <a:buFont typeface="Arial" pitchFamily="34" charset="0"/>
              <a:buChar char="•"/>
              <a:defRPr sz="2100"/>
            </a:lvl2pPr>
            <a:lvl3pPr marL="1017024" indent="-195443">
              <a:buFont typeface="Arial" pitchFamily="34" charset="0"/>
              <a:buChar char="•"/>
              <a:defRPr sz="2100"/>
            </a:lvl3pPr>
            <a:lvl4pPr marL="1324665" indent="-197254">
              <a:buFont typeface="Arial" pitchFamily="34" charset="0"/>
              <a:buChar char="•"/>
              <a:defRPr sz="2100"/>
            </a:lvl4pPr>
            <a:lvl5pPr marL="1630493" indent="-195443">
              <a:buFont typeface="Arial" pitchFamily="34" charset="0"/>
              <a:buChar char="•"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22670" y="1764671"/>
            <a:ext cx="4603909" cy="4991131"/>
          </a:xfrm>
          <a:prstGeom prst="rect">
            <a:avLst/>
          </a:prstGeom>
        </p:spPr>
        <p:txBody>
          <a:bodyPr lIns="104236" tIns="52117" rIns="104236" bIns="52117"/>
          <a:lstStyle>
            <a:lvl1pPr>
              <a:defRPr sz="2100"/>
            </a:lvl1pPr>
            <a:lvl2pPr marL="711191" indent="-190014">
              <a:buFont typeface="Arial" pitchFamily="34" charset="0"/>
              <a:buChar char="•"/>
              <a:defRPr sz="2100"/>
            </a:lvl2pPr>
            <a:lvl3pPr marL="919300" indent="-222587">
              <a:buFont typeface="Arial" pitchFamily="34" charset="0"/>
              <a:buChar char="•"/>
              <a:defRPr sz="2100"/>
            </a:lvl3pPr>
            <a:lvl4pPr marL="1226942" indent="-209920">
              <a:buFont typeface="Arial" pitchFamily="34" charset="0"/>
              <a:buChar char="•"/>
              <a:defRPr sz="2100"/>
            </a:lvl4pPr>
            <a:lvl5pPr marL="1538200" indent="-213538">
              <a:buFont typeface="Arial" pitchFamily="34" charset="0"/>
              <a:buChar char="•"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279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ily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7463" y="1764671"/>
            <a:ext cx="9385960" cy="4991131"/>
          </a:xfrm>
          <a:prstGeom prst="rect">
            <a:avLst/>
          </a:prstGeom>
        </p:spPr>
        <p:txBody>
          <a:bodyPr lIns="104236" tIns="52117" rIns="104236" bIns="52117"/>
          <a:lstStyle>
            <a:lvl1pPr marL="390881" indent="-390881" algn="l" rtl="0" eaLnBrk="1" fontAlgn="base" hangingPunct="1">
              <a:lnSpc>
                <a:spcPts val="2964"/>
              </a:lnSpc>
              <a:spcBef>
                <a:spcPct val="20000"/>
              </a:spcBef>
              <a:spcAft>
                <a:spcPct val="0"/>
              </a:spcAft>
              <a:buSzPct val="160000"/>
              <a:buFontTx/>
              <a:buBlip>
                <a:blip r:embed="rId2"/>
              </a:buBlip>
              <a:defRPr lang="de-D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390881" indent="-390881" algn="l" rtl="0" fontAlgn="base">
              <a:lnSpc>
                <a:spcPts val="2964"/>
              </a:lnSpc>
              <a:spcBef>
                <a:spcPct val="20000"/>
              </a:spcBef>
              <a:spcAft>
                <a:spcPct val="0"/>
              </a:spcAft>
              <a:buSzPct val="170000"/>
              <a:buFontTx/>
              <a:buBlip>
                <a:blip r:embed="rId3"/>
              </a:buBlip>
              <a:defRPr lang="de-D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2pPr>
            <a:lvl3pPr marL="412600" indent="-412600">
              <a:buSzPct val="160000"/>
              <a:buFontTx/>
              <a:buBlip>
                <a:blip r:embed="rId4"/>
              </a:buBlip>
              <a:defRPr/>
            </a:lvl3pPr>
            <a:lvl4pPr marL="618900" indent="-206302">
              <a:buFont typeface="Arial" pitchFamily="34" charset="0"/>
              <a:buChar char="•"/>
              <a:defRPr/>
            </a:lvl4pPr>
            <a:lvl5pPr marL="814341" indent="-195443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durch Klicken bearbeiten. Einrücken: 1.    2:  3: </a:t>
            </a:r>
          </a:p>
          <a:p>
            <a:pPr lvl="1"/>
            <a:r>
              <a:rPr lang="de-DE" dirty="0" smtClean="0"/>
              <a:t>Zweite Ebene durch einrücken -&gt;  …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571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7463" y="1764668"/>
            <a:ext cx="9385960" cy="4991131"/>
          </a:xfrm>
          <a:prstGeom prst="rect">
            <a:avLst/>
          </a:prstGeom>
        </p:spPr>
        <p:txBody>
          <a:bodyPr lIns="104274" tIns="52138" rIns="104274" bIns="52138"/>
          <a:lstStyle>
            <a:lvl1pPr marL="208187" indent="-208187">
              <a:defRPr/>
            </a:lvl1pPr>
            <a:lvl2pPr marL="515942" indent="-209997">
              <a:buFont typeface="Arial" pitchFamily="34" charset="0"/>
              <a:buChar char="•"/>
              <a:defRPr/>
            </a:lvl2pPr>
            <a:lvl3pPr marL="711456" indent="-195515">
              <a:buFont typeface="Arial" pitchFamily="34" charset="0"/>
              <a:buChar char="•"/>
              <a:tabLst/>
              <a:defRPr/>
            </a:lvl3pPr>
            <a:lvl4pPr marL="919642" indent="-208187">
              <a:buFont typeface="Arial" pitchFamily="34" charset="0"/>
              <a:buChar char="•"/>
              <a:defRPr/>
            </a:lvl4pPr>
            <a:lvl5pPr marL="1227397" indent="-209997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27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lel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0812" y="3225563"/>
            <a:ext cx="7677388" cy="794088"/>
          </a:xfrm>
          <a:prstGeom prst="rect">
            <a:avLst/>
          </a:prstGeom>
        </p:spPr>
        <p:txBody>
          <a:bodyPr lIns="104223" tIns="52111" rIns="104223" bIns="52111"/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lang="de-DE" sz="41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de-DE" dirty="0" smtClean="0"/>
              <a:t>Titel (Mit Klicken bearbeiten)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0815" y="4019651"/>
            <a:ext cx="7650147" cy="1111724"/>
          </a:xfrm>
          <a:prstGeom prst="rect">
            <a:avLst/>
          </a:prstGeom>
        </p:spPr>
        <p:txBody>
          <a:bodyPr lIns="104223" tIns="52111" rIns="104223" bIns="52111" anchor="t" anchorCtr="0"/>
          <a:lstStyle>
            <a:lvl1pPr marL="0" marR="0" indent="0" algn="l" defTabSz="1042229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3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1116" indent="0">
              <a:buNone/>
              <a:defRPr sz="2100"/>
            </a:lvl2pPr>
            <a:lvl3pPr marL="1042229" indent="0">
              <a:buNone/>
              <a:defRPr sz="1800"/>
            </a:lvl3pPr>
            <a:lvl4pPr marL="1563342" indent="0">
              <a:buNone/>
              <a:defRPr sz="1600"/>
            </a:lvl4pPr>
            <a:lvl5pPr marL="2084458" indent="0">
              <a:buNone/>
              <a:defRPr sz="1600"/>
            </a:lvl5pPr>
            <a:lvl6pPr marL="2605570" indent="0">
              <a:buNone/>
              <a:defRPr sz="1600"/>
            </a:lvl6pPr>
            <a:lvl7pPr marL="3126686" indent="0">
              <a:buNone/>
              <a:defRPr sz="1600"/>
            </a:lvl7pPr>
            <a:lvl8pPr marL="3647800" indent="0">
              <a:buNone/>
              <a:defRPr sz="1600"/>
            </a:lvl8pPr>
            <a:lvl9pPr marL="4168915" indent="0">
              <a:buNone/>
              <a:defRPr sz="1600"/>
            </a:lvl9pPr>
          </a:lstStyle>
          <a:p>
            <a:pPr>
              <a:spcBef>
                <a:spcPct val="50000"/>
              </a:spcBef>
            </a:pPr>
            <a:r>
              <a:rPr lang="de-CH" sz="2300" b="1" dirty="0" smtClean="0">
                <a:cs typeface="Arial" charset="0"/>
              </a:rPr>
              <a:t>Untertitel</a:t>
            </a:r>
          </a:p>
          <a:p>
            <a:pPr>
              <a:spcBef>
                <a:spcPct val="50000"/>
              </a:spcBef>
            </a:pPr>
            <a:r>
              <a:rPr lang="de-CH" sz="2300" b="1" dirty="0" smtClean="0">
                <a:cs typeface="Arial" charset="0"/>
              </a:rPr>
              <a:t>Autor  (Mit Klicken bearbeiten)</a:t>
            </a:r>
            <a:endParaRPr lang="de-DE" sz="2300" b="1" dirty="0">
              <a:cs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420812" y="6004878"/>
            <a:ext cx="3198531" cy="45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23" tIns="52111" rIns="104223" bIns="52111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300" b="1" dirty="0" smtClean="0">
                <a:solidFill>
                  <a:schemeClr val="tx1"/>
                </a:solidFill>
                <a:cs typeface="Arial" charset="0"/>
              </a:rPr>
              <a:t>Vision </a:t>
            </a:r>
            <a:r>
              <a:rPr lang="de-CH" sz="2300" b="1" dirty="0">
                <a:solidFill>
                  <a:schemeClr val="tx1"/>
                </a:solidFill>
                <a:cs typeface="Arial" charset="0"/>
              </a:rPr>
              <a:t>trifft Realität.</a:t>
            </a:r>
            <a:endParaRPr lang="de-DE" sz="23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2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0813" y="2530004"/>
            <a:ext cx="6542760" cy="3236647"/>
          </a:xfrm>
          <a:prstGeom prst="rect">
            <a:avLst/>
          </a:prstGeom>
        </p:spPr>
        <p:txBody>
          <a:bodyPr lIns="104223" tIns="52111" rIns="104223" bIns="52111"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515686" indent="-227989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711103" indent="-195419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016898" indent="-195419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324501" indent="-19723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420812" y="6004878"/>
            <a:ext cx="3198531" cy="45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23" tIns="52111" rIns="104223" bIns="52111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300" b="1" dirty="0" smtClean="0">
                <a:solidFill>
                  <a:schemeClr val="tx1"/>
                </a:solidFill>
                <a:cs typeface="Arial" charset="0"/>
              </a:rPr>
              <a:t>Vision </a:t>
            </a:r>
            <a:r>
              <a:rPr lang="de-CH" sz="2300" b="1" dirty="0" err="1" smtClean="0">
                <a:solidFill>
                  <a:schemeClr val="tx1"/>
                </a:solidFill>
                <a:cs typeface="Arial" charset="0"/>
              </a:rPr>
              <a:t>meets</a:t>
            </a:r>
            <a:r>
              <a:rPr lang="de-CH" sz="2300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CH" sz="2300" b="1" dirty="0" err="1" smtClean="0">
                <a:solidFill>
                  <a:schemeClr val="tx1"/>
                </a:solidFill>
                <a:cs typeface="Arial" charset="0"/>
              </a:rPr>
              <a:t>reality</a:t>
            </a:r>
            <a:r>
              <a:rPr lang="de-CH" sz="2300" b="1" dirty="0" smtClean="0">
                <a:solidFill>
                  <a:schemeClr val="tx1"/>
                </a:solidFill>
                <a:cs typeface="Arial" charset="0"/>
              </a:rPr>
              <a:t>.</a:t>
            </a:r>
            <a:endParaRPr lang="de-DE" sz="23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7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lel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0812" y="3225563"/>
            <a:ext cx="7677388" cy="794088"/>
          </a:xfrm>
          <a:prstGeom prst="rect">
            <a:avLst/>
          </a:prstGeom>
        </p:spPr>
        <p:txBody>
          <a:bodyPr lIns="104210" tIns="52105" rIns="104210" bIns="52105"/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lang="de-DE" sz="41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de-DE" dirty="0" smtClean="0"/>
              <a:t>Titel (Mit Klicken bearbeiten)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0815" y="4019651"/>
            <a:ext cx="7650147" cy="1111724"/>
          </a:xfrm>
          <a:prstGeom prst="rect">
            <a:avLst/>
          </a:prstGeom>
        </p:spPr>
        <p:txBody>
          <a:bodyPr lIns="104210" tIns="52105" rIns="104210" bIns="52105" anchor="t" anchorCtr="0"/>
          <a:lstStyle>
            <a:lvl1pPr marL="0" marR="0" indent="0" algn="l" defTabSz="10421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3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21051" indent="0">
              <a:buNone/>
              <a:defRPr sz="2100"/>
            </a:lvl2pPr>
            <a:lvl3pPr marL="1042100" indent="0">
              <a:buNone/>
              <a:defRPr sz="1800"/>
            </a:lvl3pPr>
            <a:lvl4pPr marL="1563149" indent="0">
              <a:buNone/>
              <a:defRPr sz="1600"/>
            </a:lvl4pPr>
            <a:lvl5pPr marL="2084200" indent="0">
              <a:buNone/>
              <a:defRPr sz="1600"/>
            </a:lvl5pPr>
            <a:lvl6pPr marL="2605248" indent="0">
              <a:buNone/>
              <a:defRPr sz="1600"/>
            </a:lvl6pPr>
            <a:lvl7pPr marL="3126300" indent="0">
              <a:buNone/>
              <a:defRPr sz="1600"/>
            </a:lvl7pPr>
            <a:lvl8pPr marL="3647349" indent="0">
              <a:buNone/>
              <a:defRPr sz="1600"/>
            </a:lvl8pPr>
            <a:lvl9pPr marL="4168400" indent="0">
              <a:buNone/>
              <a:defRPr sz="1600"/>
            </a:lvl9pPr>
          </a:lstStyle>
          <a:p>
            <a:pPr>
              <a:spcBef>
                <a:spcPct val="50000"/>
              </a:spcBef>
            </a:pPr>
            <a:r>
              <a:rPr lang="de-CH" sz="2300" b="1" dirty="0" smtClean="0">
                <a:cs typeface="Arial" charset="0"/>
              </a:rPr>
              <a:t>Untertitel</a:t>
            </a:r>
          </a:p>
          <a:p>
            <a:pPr>
              <a:spcBef>
                <a:spcPct val="50000"/>
              </a:spcBef>
            </a:pPr>
            <a:r>
              <a:rPr lang="de-CH" sz="2300" b="1" dirty="0" smtClean="0">
                <a:cs typeface="Arial" charset="0"/>
              </a:rPr>
              <a:t>Autor  (Mit Klicken bearbeiten)</a:t>
            </a:r>
            <a:endParaRPr lang="de-DE" sz="2300" b="1" dirty="0">
              <a:cs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420812" y="6004879"/>
            <a:ext cx="3198531" cy="45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10" tIns="52105" rIns="104210" bIns="52105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300" b="1" dirty="0" smtClean="0">
                <a:solidFill>
                  <a:schemeClr val="bg1"/>
                </a:solidFill>
                <a:cs typeface="Arial" charset="0"/>
              </a:rPr>
              <a:t>Vision </a:t>
            </a:r>
            <a:r>
              <a:rPr lang="de-CH" sz="2300" b="1" dirty="0">
                <a:solidFill>
                  <a:schemeClr val="bg1"/>
                </a:solidFill>
                <a:cs typeface="Arial" charset="0"/>
              </a:rPr>
              <a:t>trifft Realität.</a:t>
            </a:r>
            <a:endParaRPr lang="de-DE" sz="23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9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0813" y="2530006"/>
            <a:ext cx="6542760" cy="3236647"/>
          </a:xfrm>
          <a:prstGeom prst="rect">
            <a:avLst/>
          </a:prstGeom>
        </p:spPr>
        <p:txBody>
          <a:bodyPr lIns="104210" tIns="52105" rIns="104210" bIns="52105"/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515622" indent="-227961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11015" indent="-195395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016772" indent="-195395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324337" indent="-197206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420812" y="6004879"/>
            <a:ext cx="3198531" cy="45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10" tIns="52105" rIns="104210" bIns="52105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300" b="1" dirty="0" smtClean="0">
                <a:solidFill>
                  <a:schemeClr val="bg1"/>
                </a:solidFill>
                <a:cs typeface="Arial" charset="0"/>
              </a:rPr>
              <a:t>Vision </a:t>
            </a:r>
            <a:r>
              <a:rPr lang="de-CH" sz="2300" b="1" dirty="0" err="1" smtClean="0">
                <a:solidFill>
                  <a:schemeClr val="bg1"/>
                </a:solidFill>
                <a:cs typeface="Arial" charset="0"/>
              </a:rPr>
              <a:t>meets</a:t>
            </a:r>
            <a:r>
              <a:rPr lang="de-CH" sz="23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CH" sz="2300" b="1" dirty="0" err="1" smtClean="0">
                <a:solidFill>
                  <a:schemeClr val="bg1"/>
                </a:solidFill>
                <a:cs typeface="Arial" charset="0"/>
              </a:rPr>
              <a:t>reality</a:t>
            </a:r>
            <a:r>
              <a:rPr lang="de-CH" sz="2300" b="1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de-DE" sz="23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4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lel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0812" y="3225563"/>
            <a:ext cx="7677388" cy="794088"/>
          </a:xfrm>
          <a:prstGeom prst="rect">
            <a:avLst/>
          </a:prstGeom>
        </p:spPr>
        <p:txBody>
          <a:bodyPr lIns="104197" tIns="52098" rIns="104197" bIns="52098"/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lang="de-DE" sz="41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de-DE" dirty="0" smtClean="0"/>
              <a:t>Titel (Mit Klicken bearbeiten)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0815" y="4019651"/>
            <a:ext cx="7650147" cy="1111724"/>
          </a:xfrm>
          <a:prstGeom prst="rect">
            <a:avLst/>
          </a:prstGeom>
        </p:spPr>
        <p:txBody>
          <a:bodyPr lIns="104197" tIns="52098" rIns="104197" bIns="52098" anchor="t" anchorCtr="0"/>
          <a:lstStyle>
            <a:lvl1pPr marL="0" marR="0" indent="0" algn="l" defTabSz="1041971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3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0986" indent="0">
              <a:buNone/>
              <a:defRPr sz="2100"/>
            </a:lvl2pPr>
            <a:lvl3pPr marL="1041971" indent="0">
              <a:buNone/>
              <a:defRPr sz="1800"/>
            </a:lvl3pPr>
            <a:lvl4pPr marL="1562956" indent="0">
              <a:buNone/>
              <a:defRPr sz="1600"/>
            </a:lvl4pPr>
            <a:lvl5pPr marL="2083942" indent="0">
              <a:buNone/>
              <a:defRPr sz="1600"/>
            </a:lvl5pPr>
            <a:lvl6pPr marL="2604926" indent="0">
              <a:buNone/>
              <a:defRPr sz="1600"/>
            </a:lvl6pPr>
            <a:lvl7pPr marL="3125913" indent="0">
              <a:buNone/>
              <a:defRPr sz="1600"/>
            </a:lvl7pPr>
            <a:lvl8pPr marL="3646898" indent="0">
              <a:buNone/>
              <a:defRPr sz="1600"/>
            </a:lvl8pPr>
            <a:lvl9pPr marL="4167884" indent="0">
              <a:buNone/>
              <a:defRPr sz="1600"/>
            </a:lvl9pPr>
          </a:lstStyle>
          <a:p>
            <a:pPr>
              <a:spcBef>
                <a:spcPct val="50000"/>
              </a:spcBef>
            </a:pPr>
            <a:r>
              <a:rPr lang="de-CH" sz="2300" b="1" dirty="0" smtClean="0">
                <a:cs typeface="Arial" charset="0"/>
              </a:rPr>
              <a:t>Untertitel</a:t>
            </a:r>
          </a:p>
          <a:p>
            <a:pPr>
              <a:spcBef>
                <a:spcPct val="50000"/>
              </a:spcBef>
            </a:pPr>
            <a:r>
              <a:rPr lang="de-CH" sz="2300" b="1" dirty="0" smtClean="0">
                <a:cs typeface="Arial" charset="0"/>
              </a:rPr>
              <a:t>Autor  (Mit Klicken bearbeiten)</a:t>
            </a:r>
            <a:endParaRPr lang="de-DE" sz="2300" b="1" dirty="0">
              <a:cs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420812" y="6004880"/>
            <a:ext cx="3198531" cy="45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97" tIns="52098" rIns="104197" bIns="52098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300" b="1" dirty="0" smtClean="0">
                <a:solidFill>
                  <a:schemeClr val="tx1"/>
                </a:solidFill>
                <a:cs typeface="Arial" charset="0"/>
              </a:rPr>
              <a:t>Vision </a:t>
            </a:r>
            <a:r>
              <a:rPr lang="de-CH" sz="2300" b="1" dirty="0">
                <a:solidFill>
                  <a:schemeClr val="tx1"/>
                </a:solidFill>
                <a:cs typeface="Arial" charset="0"/>
              </a:rPr>
              <a:t>trifft Realität.</a:t>
            </a:r>
            <a:endParaRPr lang="de-DE" sz="23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0813" y="2529999"/>
            <a:ext cx="6542760" cy="3236646"/>
          </a:xfrm>
          <a:prstGeom prst="rect">
            <a:avLst/>
          </a:prstGeom>
        </p:spPr>
        <p:txBody>
          <a:bodyPr lIns="104197" tIns="52098" rIns="104197" bIns="52098"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515558" indent="-227932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710927" indent="-195371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016646" indent="-195371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324173" indent="-197182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420812" y="6004880"/>
            <a:ext cx="3198531" cy="45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97" tIns="52098" rIns="104197" bIns="52098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300" b="1" dirty="0" smtClean="0">
                <a:solidFill>
                  <a:schemeClr val="tx1"/>
                </a:solidFill>
                <a:cs typeface="Arial" charset="0"/>
              </a:rPr>
              <a:t>Vision </a:t>
            </a:r>
            <a:r>
              <a:rPr lang="de-CH" sz="2300" b="1" dirty="0">
                <a:solidFill>
                  <a:schemeClr val="tx1"/>
                </a:solidFill>
                <a:cs typeface="Arial" charset="0"/>
              </a:rPr>
              <a:t>trifft Realität.</a:t>
            </a:r>
            <a:endParaRPr lang="de-DE" sz="23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0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0813" y="2530007"/>
            <a:ext cx="6542760" cy="3236647"/>
          </a:xfrm>
          <a:prstGeom prst="rect">
            <a:avLst/>
          </a:prstGeom>
        </p:spPr>
        <p:txBody>
          <a:bodyPr lIns="104197" tIns="52098" rIns="104197" bIns="52098"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515558" indent="-227932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710927" indent="-195371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016646" indent="-195371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324173" indent="-197182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420812" y="6004880"/>
            <a:ext cx="3198531" cy="45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97" tIns="52098" rIns="104197" bIns="52098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300" b="1" dirty="0" smtClean="0">
                <a:solidFill>
                  <a:schemeClr val="tx1"/>
                </a:solidFill>
                <a:cs typeface="Arial" charset="0"/>
              </a:rPr>
              <a:t>Vision </a:t>
            </a:r>
            <a:r>
              <a:rPr lang="de-CH" sz="2300" b="1" dirty="0" err="1" smtClean="0">
                <a:solidFill>
                  <a:schemeClr val="tx1"/>
                </a:solidFill>
                <a:cs typeface="Arial" charset="0"/>
              </a:rPr>
              <a:t>meets</a:t>
            </a:r>
            <a:r>
              <a:rPr lang="de-CH" sz="2300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CH" sz="2300" b="1" dirty="0" err="1" smtClean="0">
                <a:solidFill>
                  <a:schemeClr val="tx1"/>
                </a:solidFill>
                <a:cs typeface="Arial" charset="0"/>
              </a:rPr>
              <a:t>reality</a:t>
            </a:r>
            <a:r>
              <a:rPr lang="de-CH" sz="2300" b="1" dirty="0" smtClean="0">
                <a:solidFill>
                  <a:schemeClr val="tx1"/>
                </a:solidFill>
                <a:cs typeface="Arial" charset="0"/>
              </a:rPr>
              <a:t>.</a:t>
            </a:r>
            <a:endParaRPr lang="de-DE" sz="23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4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lel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0812" y="3225563"/>
            <a:ext cx="7677388" cy="794088"/>
          </a:xfrm>
          <a:prstGeom prst="rect">
            <a:avLst/>
          </a:prstGeom>
        </p:spPr>
        <p:txBody>
          <a:bodyPr lIns="104185" tIns="52091" rIns="104185" bIns="52091"/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lang="de-DE" sz="41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de-DE" dirty="0" smtClean="0"/>
              <a:t>Titel (Mit Klicken bearbeiten)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0815" y="4019651"/>
            <a:ext cx="7650147" cy="1111724"/>
          </a:xfrm>
          <a:prstGeom prst="rect">
            <a:avLst/>
          </a:prstGeom>
        </p:spPr>
        <p:txBody>
          <a:bodyPr lIns="104185" tIns="52091" rIns="104185" bIns="52091" anchor="t" anchorCtr="0"/>
          <a:lstStyle>
            <a:lvl1pPr marL="0" marR="0" indent="0" algn="l" defTabSz="1041842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3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20921" indent="0">
              <a:buNone/>
              <a:defRPr sz="2100"/>
            </a:lvl2pPr>
            <a:lvl3pPr marL="1041842" indent="0">
              <a:buNone/>
              <a:defRPr sz="1800"/>
            </a:lvl3pPr>
            <a:lvl4pPr marL="1562763" indent="0">
              <a:buNone/>
              <a:defRPr sz="1600"/>
            </a:lvl4pPr>
            <a:lvl5pPr marL="2083684" indent="0">
              <a:buNone/>
              <a:defRPr sz="1600"/>
            </a:lvl5pPr>
            <a:lvl6pPr marL="2604604" indent="0">
              <a:buNone/>
              <a:defRPr sz="1600"/>
            </a:lvl6pPr>
            <a:lvl7pPr marL="3125527" indent="0">
              <a:buNone/>
              <a:defRPr sz="1600"/>
            </a:lvl7pPr>
            <a:lvl8pPr marL="3646447" indent="0">
              <a:buNone/>
              <a:defRPr sz="1600"/>
            </a:lvl8pPr>
            <a:lvl9pPr marL="4167369" indent="0">
              <a:buNone/>
              <a:defRPr sz="1600"/>
            </a:lvl9pPr>
          </a:lstStyle>
          <a:p>
            <a:pPr>
              <a:spcBef>
                <a:spcPct val="50000"/>
              </a:spcBef>
            </a:pPr>
            <a:r>
              <a:rPr lang="de-CH" sz="2300" b="1" dirty="0" smtClean="0">
                <a:cs typeface="Arial" charset="0"/>
              </a:rPr>
              <a:t>Untertitel</a:t>
            </a:r>
          </a:p>
          <a:p>
            <a:pPr>
              <a:spcBef>
                <a:spcPct val="50000"/>
              </a:spcBef>
            </a:pPr>
            <a:r>
              <a:rPr lang="de-CH" sz="2300" b="1" dirty="0" smtClean="0">
                <a:cs typeface="Arial" charset="0"/>
              </a:rPr>
              <a:t>Autor  (Mit Klicken bearbeiten)</a:t>
            </a:r>
            <a:endParaRPr lang="de-DE" sz="2300" b="1" dirty="0">
              <a:cs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420812" y="6004881"/>
            <a:ext cx="3198531" cy="4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85" tIns="52091" rIns="104185" bIns="52091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300" b="1" dirty="0" smtClean="0">
                <a:solidFill>
                  <a:schemeClr val="tx1"/>
                </a:solidFill>
                <a:cs typeface="Arial" charset="0"/>
              </a:rPr>
              <a:t>Vision </a:t>
            </a:r>
            <a:r>
              <a:rPr lang="de-CH" sz="2300" b="1" dirty="0">
                <a:solidFill>
                  <a:schemeClr val="tx1"/>
                </a:solidFill>
                <a:cs typeface="Arial" charset="0"/>
              </a:rPr>
              <a:t>trifft Realität.</a:t>
            </a:r>
            <a:endParaRPr lang="de-DE" sz="23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0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20813" y="2530008"/>
            <a:ext cx="6542760" cy="3236647"/>
          </a:xfrm>
          <a:prstGeom prst="rect">
            <a:avLst/>
          </a:prstGeom>
        </p:spPr>
        <p:txBody>
          <a:bodyPr lIns="104185" tIns="52091" rIns="104185" bIns="52091"/>
          <a:lstStyle>
            <a:lvl1pPr marL="0" indent="0">
              <a:buFont typeface="Arial" pitchFamily="34" charset="0"/>
              <a:buNone/>
              <a:defRPr b="0">
                <a:solidFill>
                  <a:schemeClr val="tx1"/>
                </a:solidFill>
              </a:defRPr>
            </a:lvl1pPr>
            <a:lvl2pPr marL="515495" indent="-227904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710839" indent="-195347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016521" indent="-195347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324009" indent="-197157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CH" dirty="0" smtClean="0"/>
              <a:t>Supercomputing Systems AG</a:t>
            </a:r>
            <a:endParaRPr lang="en-US" dirty="0" smtClean="0"/>
          </a:p>
          <a:p>
            <a:pPr lvl="0"/>
            <a:r>
              <a:rPr lang="de-CH" dirty="0" smtClean="0"/>
              <a:t>first.lastname@scs.ch +41 43 456 16 00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420812" y="6004881"/>
            <a:ext cx="3198531" cy="4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85" tIns="52091" rIns="104185" bIns="52091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300" b="1" dirty="0" smtClean="0">
                <a:solidFill>
                  <a:schemeClr val="tx1"/>
                </a:solidFill>
                <a:cs typeface="Arial" charset="0"/>
              </a:rPr>
              <a:t>Vision </a:t>
            </a:r>
            <a:r>
              <a:rPr lang="de-CH" sz="2300" b="1" dirty="0" err="1" smtClean="0">
                <a:solidFill>
                  <a:schemeClr val="tx1"/>
                </a:solidFill>
                <a:cs typeface="Arial" charset="0"/>
              </a:rPr>
              <a:t>meets</a:t>
            </a:r>
            <a:r>
              <a:rPr lang="de-CH" sz="2300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CH" sz="2300" b="1" dirty="0" err="1" smtClean="0">
                <a:solidFill>
                  <a:schemeClr val="tx1"/>
                </a:solidFill>
                <a:cs typeface="Arial" charset="0"/>
              </a:rPr>
              <a:t>reality</a:t>
            </a:r>
            <a:r>
              <a:rPr lang="de-CH" sz="2300" b="1" dirty="0" smtClean="0">
                <a:solidFill>
                  <a:schemeClr val="tx1"/>
                </a:solidFill>
                <a:cs typeface="Arial" charset="0"/>
              </a:rPr>
              <a:t>.</a:t>
            </a:r>
            <a:endParaRPr lang="de-DE" sz="23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5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7464" y="1764668"/>
            <a:ext cx="4603908" cy="4991131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2100"/>
            </a:lvl1pPr>
            <a:lvl2pPr marL="711456" indent="-190085">
              <a:buFont typeface="Arial" pitchFamily="34" charset="0"/>
              <a:buChar char="•"/>
              <a:defRPr sz="2100"/>
            </a:lvl2pPr>
            <a:lvl3pPr marL="1017400" indent="-195515">
              <a:buFont typeface="Arial" pitchFamily="34" charset="0"/>
              <a:buChar char="•"/>
              <a:defRPr sz="2100"/>
            </a:lvl3pPr>
            <a:lvl4pPr marL="1325154" indent="-197326">
              <a:buFont typeface="Arial" pitchFamily="34" charset="0"/>
              <a:buChar char="•"/>
              <a:defRPr sz="2100"/>
            </a:lvl4pPr>
            <a:lvl5pPr marL="1631099" indent="-195515">
              <a:buFont typeface="Arial" pitchFamily="34" charset="0"/>
              <a:buChar char="•"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22670" y="1764668"/>
            <a:ext cx="4603909" cy="4991131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2100"/>
            </a:lvl1pPr>
            <a:lvl2pPr marL="711456" indent="-190085">
              <a:buFont typeface="Arial" pitchFamily="34" charset="0"/>
              <a:buChar char="•"/>
              <a:defRPr sz="2100"/>
            </a:lvl2pPr>
            <a:lvl3pPr marL="919642" indent="-222669">
              <a:buFont typeface="Arial" pitchFamily="34" charset="0"/>
              <a:buChar char="•"/>
              <a:defRPr sz="2100"/>
            </a:lvl3pPr>
            <a:lvl4pPr marL="1227397" indent="-209997">
              <a:buFont typeface="Arial" pitchFamily="34" charset="0"/>
              <a:buChar char="•"/>
              <a:defRPr sz="2100"/>
            </a:lvl4pPr>
            <a:lvl5pPr marL="1538772" indent="-213618">
              <a:buFont typeface="Arial" pitchFamily="34" charset="0"/>
              <a:buChar char="•"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291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ily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7463" y="1764668"/>
            <a:ext cx="9385960" cy="4991131"/>
          </a:xfrm>
          <a:prstGeom prst="rect">
            <a:avLst/>
          </a:prstGeom>
        </p:spPr>
        <p:txBody>
          <a:bodyPr lIns="104274" tIns="52138" rIns="104274" bIns="52138"/>
          <a:lstStyle>
            <a:lvl1pPr marL="391028" indent="-391028" algn="l" rtl="0" eaLnBrk="1" fontAlgn="base" hangingPunct="1">
              <a:lnSpc>
                <a:spcPts val="2964"/>
              </a:lnSpc>
              <a:spcBef>
                <a:spcPct val="20000"/>
              </a:spcBef>
              <a:spcAft>
                <a:spcPct val="0"/>
              </a:spcAft>
              <a:buSzPct val="160000"/>
              <a:buFontTx/>
              <a:buBlip>
                <a:blip r:embed="rId2"/>
              </a:buBlip>
              <a:defRPr lang="de-D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391028" indent="-391028" algn="l" rtl="0" fontAlgn="base">
              <a:lnSpc>
                <a:spcPts val="2964"/>
              </a:lnSpc>
              <a:spcBef>
                <a:spcPct val="20000"/>
              </a:spcBef>
              <a:spcAft>
                <a:spcPct val="0"/>
              </a:spcAft>
              <a:buSzPct val="170000"/>
              <a:buFontTx/>
              <a:buBlip>
                <a:blip r:embed="rId3"/>
              </a:buBlip>
              <a:defRPr lang="de-D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2pPr>
            <a:lvl3pPr marL="412753" indent="-412753">
              <a:buSzPct val="160000"/>
              <a:buFontTx/>
              <a:buBlip>
                <a:blip r:embed="rId4"/>
              </a:buBlip>
              <a:defRPr/>
            </a:lvl3pPr>
            <a:lvl4pPr marL="619130" indent="-206377">
              <a:buFont typeface="Arial" pitchFamily="34" charset="0"/>
              <a:buChar char="•"/>
              <a:defRPr/>
            </a:lvl4pPr>
            <a:lvl5pPr marL="814644" indent="-195515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durch Klicken bearbeiten. Einrücken: 1.    2:  3: </a:t>
            </a:r>
          </a:p>
          <a:p>
            <a:pPr lvl="1"/>
            <a:r>
              <a:rPr lang="de-DE" dirty="0" smtClean="0"/>
              <a:t>Zweite Ebene durch einrücken -&gt;  …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564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1 Spalte No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7463" y="1764669"/>
            <a:ext cx="9385960" cy="4991131"/>
          </a:xfrm>
          <a:prstGeom prst="rect">
            <a:avLst/>
          </a:prstGeom>
        </p:spPr>
        <p:txBody>
          <a:bodyPr lIns="104261" tIns="52131" rIns="104261" bIns="52131"/>
          <a:lstStyle>
            <a:lvl1pPr marL="0" indent="0">
              <a:buNone/>
              <a:defRPr b="1"/>
            </a:lvl1pPr>
            <a:lvl2pPr marL="0" indent="0">
              <a:buFontTx/>
              <a:buNone/>
              <a:defRPr/>
            </a:lvl2pPr>
            <a:lvl3pPr marL="206352" indent="-206352">
              <a:buFont typeface="Arial" pitchFamily="34" charset="0"/>
              <a:buChar char="•"/>
              <a:defRPr/>
            </a:lvl3pPr>
            <a:lvl4pPr marL="412702" indent="-206352">
              <a:buFont typeface="Arial" pitchFamily="34" charset="0"/>
              <a:buChar char="•"/>
              <a:defRPr/>
            </a:lvl4pPr>
            <a:lvl5pPr marL="619053" indent="-206352">
              <a:buFont typeface="Arial" pitchFamily="34" charset="0"/>
              <a:buChar char="•"/>
              <a:defRPr/>
            </a:lvl5pPr>
            <a:lvl6pPr marL="814543" indent="-195491">
              <a:buFont typeface="Arial" pitchFamily="34" charset="0"/>
              <a:buChar char="•"/>
              <a:defRPr/>
            </a:lvl6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468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7463" y="1764669"/>
            <a:ext cx="9385960" cy="4991131"/>
          </a:xfrm>
          <a:prstGeom prst="rect">
            <a:avLst/>
          </a:prstGeom>
        </p:spPr>
        <p:txBody>
          <a:bodyPr lIns="104261" tIns="52131" rIns="104261" bIns="52131"/>
          <a:lstStyle>
            <a:lvl1pPr marL="208162" indent="-208162">
              <a:defRPr/>
            </a:lvl1pPr>
            <a:lvl2pPr marL="515878" indent="-209971">
              <a:buFont typeface="Arial" pitchFamily="34" charset="0"/>
              <a:buChar char="•"/>
              <a:defRPr/>
            </a:lvl2pPr>
            <a:lvl3pPr marL="711367" indent="-195491">
              <a:buFont typeface="Arial" pitchFamily="34" charset="0"/>
              <a:buChar char="•"/>
              <a:tabLst/>
              <a:defRPr/>
            </a:lvl3pPr>
            <a:lvl4pPr marL="919528" indent="-208162">
              <a:buFont typeface="Arial" pitchFamily="34" charset="0"/>
              <a:buChar char="•"/>
              <a:defRPr/>
            </a:lvl4pPr>
            <a:lvl5pPr marL="1227245" indent="-209971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69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7464" y="1764669"/>
            <a:ext cx="4603908" cy="4991131"/>
          </a:xfrm>
          <a:prstGeom prst="rect">
            <a:avLst/>
          </a:prstGeom>
        </p:spPr>
        <p:txBody>
          <a:bodyPr lIns="104261" tIns="52131" rIns="104261" bIns="52131"/>
          <a:lstStyle>
            <a:lvl1pPr>
              <a:defRPr sz="2100"/>
            </a:lvl1pPr>
            <a:lvl2pPr marL="711367" indent="-190062">
              <a:buFont typeface="Arial" pitchFamily="34" charset="0"/>
              <a:buChar char="•"/>
              <a:defRPr sz="2100"/>
            </a:lvl2pPr>
            <a:lvl3pPr marL="1017275" indent="-195491">
              <a:buFont typeface="Arial" pitchFamily="34" charset="0"/>
              <a:buChar char="•"/>
              <a:defRPr sz="2100"/>
            </a:lvl3pPr>
            <a:lvl4pPr marL="1324991" indent="-197302">
              <a:buFont typeface="Arial" pitchFamily="34" charset="0"/>
              <a:buChar char="•"/>
              <a:defRPr sz="2100"/>
            </a:lvl4pPr>
            <a:lvl5pPr marL="1630897" indent="-195491">
              <a:buFont typeface="Arial" pitchFamily="34" charset="0"/>
              <a:buChar char="•"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22670" y="1764669"/>
            <a:ext cx="4603909" cy="4991131"/>
          </a:xfrm>
          <a:prstGeom prst="rect">
            <a:avLst/>
          </a:prstGeom>
        </p:spPr>
        <p:txBody>
          <a:bodyPr lIns="104261" tIns="52131" rIns="104261" bIns="52131"/>
          <a:lstStyle>
            <a:lvl1pPr>
              <a:defRPr sz="2100"/>
            </a:lvl1pPr>
            <a:lvl2pPr marL="711367" indent="-190062">
              <a:buFont typeface="Arial" pitchFamily="34" charset="0"/>
              <a:buChar char="•"/>
              <a:defRPr sz="2100"/>
            </a:lvl2pPr>
            <a:lvl3pPr marL="919528" indent="-222642">
              <a:buFont typeface="Arial" pitchFamily="34" charset="0"/>
              <a:buChar char="•"/>
              <a:defRPr sz="2100"/>
            </a:lvl3pPr>
            <a:lvl4pPr marL="1227245" indent="-209971">
              <a:buFont typeface="Arial" pitchFamily="34" charset="0"/>
              <a:buChar char="•"/>
              <a:defRPr sz="2100"/>
            </a:lvl4pPr>
            <a:lvl5pPr marL="1538581" indent="-213592">
              <a:buFont typeface="Arial" pitchFamily="34" charset="0"/>
              <a:buChar char="•"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58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ily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7463" y="1764669"/>
            <a:ext cx="9385960" cy="4991131"/>
          </a:xfrm>
          <a:prstGeom prst="rect">
            <a:avLst/>
          </a:prstGeom>
        </p:spPr>
        <p:txBody>
          <a:bodyPr lIns="104261" tIns="52131" rIns="104261" bIns="52131"/>
          <a:lstStyle>
            <a:lvl1pPr marL="390979" indent="-390979" algn="l" rtl="0" eaLnBrk="1" fontAlgn="base" hangingPunct="1">
              <a:lnSpc>
                <a:spcPts val="2964"/>
              </a:lnSpc>
              <a:spcBef>
                <a:spcPct val="20000"/>
              </a:spcBef>
              <a:spcAft>
                <a:spcPct val="0"/>
              </a:spcAft>
              <a:buSzPct val="160000"/>
              <a:buFontTx/>
              <a:buBlip>
                <a:blip r:embed="rId2"/>
              </a:buBlip>
              <a:defRPr lang="de-D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390979" indent="-390979" algn="l" rtl="0" fontAlgn="base">
              <a:lnSpc>
                <a:spcPts val="2964"/>
              </a:lnSpc>
              <a:spcBef>
                <a:spcPct val="20000"/>
              </a:spcBef>
              <a:spcAft>
                <a:spcPct val="0"/>
              </a:spcAft>
              <a:buSzPct val="170000"/>
              <a:buFontTx/>
              <a:buBlip>
                <a:blip r:embed="rId3"/>
              </a:buBlip>
              <a:defRPr lang="de-D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2pPr>
            <a:lvl3pPr marL="412702" indent="-412702">
              <a:buSzPct val="160000"/>
              <a:buFontTx/>
              <a:buBlip>
                <a:blip r:embed="rId4"/>
              </a:buBlip>
              <a:defRPr/>
            </a:lvl3pPr>
            <a:lvl4pPr marL="619053" indent="-206352">
              <a:buFont typeface="Arial" pitchFamily="34" charset="0"/>
              <a:buChar char="•"/>
              <a:defRPr/>
            </a:lvl4pPr>
            <a:lvl5pPr marL="814543" indent="-195491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durch Klicken bearbeiten. Einrücken: 1.    2:  3: </a:t>
            </a:r>
          </a:p>
          <a:p>
            <a:pPr lvl="1"/>
            <a:r>
              <a:rPr lang="de-DE" dirty="0" smtClean="0"/>
              <a:t>Zweite Ebene durch einrücken -&gt;  …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870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20813" y="2529999"/>
            <a:ext cx="6542760" cy="3236647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>
              <a:buFont typeface="Arial" pitchFamily="34" charset="0"/>
              <a:buNone/>
              <a:defRPr b="0">
                <a:solidFill>
                  <a:schemeClr val="tx1"/>
                </a:solidFill>
              </a:defRPr>
            </a:lvl1pPr>
            <a:lvl2pPr marL="516006" indent="-228129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711544" indent="-195539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017526" indent="-195539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325318" indent="-1973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CH" dirty="0" smtClean="0"/>
              <a:t>Supercomputing Systems AG</a:t>
            </a:r>
            <a:endParaRPr lang="en-US" dirty="0" smtClean="0"/>
          </a:p>
          <a:p>
            <a:pPr lvl="0"/>
            <a:r>
              <a:rPr lang="de-CH" dirty="0" smtClean="0"/>
              <a:t>first.lastname@scs.ch +41 43 456 16 00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420812" y="6004872"/>
            <a:ext cx="3198531" cy="45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300" b="1" dirty="0" smtClean="0">
                <a:solidFill>
                  <a:schemeClr val="tx1"/>
                </a:solidFill>
                <a:cs typeface="Arial" charset="0"/>
              </a:rPr>
              <a:t>Vision </a:t>
            </a:r>
            <a:r>
              <a:rPr lang="de-CH" sz="2300" b="1" dirty="0" err="1" smtClean="0">
                <a:solidFill>
                  <a:schemeClr val="tx1"/>
                </a:solidFill>
                <a:cs typeface="Arial" charset="0"/>
              </a:rPr>
              <a:t>meets</a:t>
            </a:r>
            <a:r>
              <a:rPr lang="de-CH" sz="2300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CH" sz="2300" b="1" dirty="0" err="1" smtClean="0">
                <a:solidFill>
                  <a:schemeClr val="tx1"/>
                </a:solidFill>
                <a:cs typeface="Arial" charset="0"/>
              </a:rPr>
              <a:t>reality</a:t>
            </a:r>
            <a:r>
              <a:rPr lang="de-CH" sz="2300" b="1" dirty="0" smtClean="0">
                <a:solidFill>
                  <a:schemeClr val="tx1"/>
                </a:solidFill>
                <a:cs typeface="Arial" charset="0"/>
              </a:rPr>
              <a:t>.</a:t>
            </a:r>
            <a:endParaRPr lang="de-DE" sz="23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2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microsoft.com/office/2007/relationships/hdphoto" Target="../media/hdphoto1.wdp"/><Relationship Id="rId8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theme" Target="../theme/theme2.xml"/><Relationship Id="rId9" Type="http://schemas.openxmlformats.org/officeDocument/2006/relationships/image" Target="../media/image6.jpeg"/><Relationship Id="rId10" Type="http://schemas.microsoft.com/office/2007/relationships/hdphoto" Target="../media/hdphoto2.wdp"/><Relationship Id="rId11" Type="http://schemas.openxmlformats.org/officeDocument/2006/relationships/image" Target="../media/image2.tiff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6" Type="http://schemas.openxmlformats.org/officeDocument/2006/relationships/image" Target="../media/image8.jpeg"/><Relationship Id="rId7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theme" Target="../theme/theme4.xml"/><Relationship Id="rId6" Type="http://schemas.openxmlformats.org/officeDocument/2006/relationships/image" Target="../media/image9.jpeg"/><Relationship Id="rId7" Type="http://schemas.openxmlformats.org/officeDocument/2006/relationships/image" Target="../media/image2.tiff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10.jpeg"/><Relationship Id="rId5" Type="http://schemas.microsoft.com/office/2007/relationships/hdphoto" Target="../media/hdphoto3.wdp"/><Relationship Id="rId6" Type="http://schemas.openxmlformats.org/officeDocument/2006/relationships/image" Target="../media/image2.tiff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11.jpeg"/><Relationship Id="rId5" Type="http://schemas.microsoft.com/office/2007/relationships/hdphoto" Target="../media/hdphoto4.wdp"/><Relationship Id="rId6" Type="http://schemas.openxmlformats.org/officeDocument/2006/relationships/image" Target="../media/image2.tiff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theme" Target="../theme/theme7.xml"/><Relationship Id="rId5" Type="http://schemas.openxmlformats.org/officeDocument/2006/relationships/image" Target="../media/image12.jpeg"/><Relationship Id="rId6" Type="http://schemas.microsoft.com/office/2007/relationships/hdphoto" Target="../media/hdphoto5.wdp"/><Relationship Id="rId7" Type="http://schemas.openxmlformats.org/officeDocument/2006/relationships/image" Target="../media/image2.tiff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4" Type="http://schemas.openxmlformats.org/officeDocument/2006/relationships/image" Target="../media/image13.jpeg"/><Relationship Id="rId5" Type="http://schemas.microsoft.com/office/2007/relationships/hdphoto" Target="../media/hdphoto6.wdp"/><Relationship Id="rId6" Type="http://schemas.openxmlformats.org/officeDocument/2006/relationships/image" Target="../media/image2.tiff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9"/>
          <p:cNvPicPr>
            <a:picLocks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85000"/>
                    </a14:imgEffect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163" y="0"/>
            <a:ext cx="420813" cy="756285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0625" y="420163"/>
            <a:ext cx="9354413" cy="7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-85323" y="7116595"/>
            <a:ext cx="463503" cy="28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algn="r"/>
            <a:fld id="{853F7E20-5E9C-444E-9878-C962081EB5B7}" type="slidenum">
              <a:rPr lang="de-DE" sz="1000" b="1">
                <a:solidFill>
                  <a:schemeClr val="tx1"/>
                </a:solidFill>
                <a:cs typeface="Arial" charset="0"/>
              </a:rPr>
              <a:pPr algn="r"/>
              <a:t>‹Nr.›</a:t>
            </a:fld>
            <a:endParaRPr lang="de-DE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57462" y="7116596"/>
            <a:ext cx="5681091" cy="25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Zürich </a:t>
            </a:r>
            <a:fld id="{FCE0F65C-57A7-440D-97DB-93ADF33A8CC1}" type="datetime1">
              <a:rPr lang="de-DE" sz="10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pPr>
                <a:spcBef>
                  <a:spcPct val="50000"/>
                </a:spcBef>
              </a:pPr>
              <a:t>14.02.13</a:t>
            </a:fld>
            <a:r>
              <a:rPr lang="de-DE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©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by Supercomputing Systems AG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1" name="Picture 2" descr="\\brenner\CD 1\Felix\Newest\Logo definitiv\SCS_RGB 1200dpi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647" y="6798961"/>
            <a:ext cx="2445768" cy="6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7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5pPr>
      <a:lvl6pPr marL="521437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6pPr>
      <a:lvl7pPr marL="1042873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7pPr>
      <a:lvl8pPr marL="1564310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8pPr>
      <a:lvl9pPr marL="2085746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9pPr>
    </p:titleStyle>
    <p:bodyStyle>
      <a:lvl1pPr marL="391077" indent="-391077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303592" indent="-26071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825028" indent="-26071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46465" indent="-26071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867901" indent="-26071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89338" indent="-26071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910775" indent="-26071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32211" indent="-26071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9"/>
          <p:cNvPicPr>
            <a:picLocks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"/>
          <a:stretch/>
        </p:blipFill>
        <p:spPr>
          <a:xfrm rot="10800000">
            <a:off x="-84163" y="-1"/>
            <a:ext cx="420813" cy="7562851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464" y="420164"/>
            <a:ext cx="9354413" cy="91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gray">
          <a:xfrm>
            <a:off x="-85322" y="7116596"/>
            <a:ext cx="463503" cy="28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4" tIns="52138" rIns="104274" bIns="52138"/>
          <a:lstStyle/>
          <a:p>
            <a:pPr algn="r"/>
            <a:fld id="{853F7E20-5E9C-444E-9878-C962081EB5B7}" type="slidenum">
              <a:rPr lang="de-DE" sz="1000" b="1">
                <a:solidFill>
                  <a:schemeClr val="tx1"/>
                </a:solidFill>
                <a:cs typeface="Arial" charset="0"/>
              </a:rPr>
              <a:pPr algn="r"/>
              <a:t>‹Nr.›</a:t>
            </a:fld>
            <a:endParaRPr lang="de-DE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57462" y="7116596"/>
            <a:ext cx="5681091" cy="25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74" tIns="52138" rIns="104274" bIns="521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Zürich </a:t>
            </a:r>
            <a:fld id="{FCE0F65C-57A7-440D-97DB-93ADF33A8CC1}" type="datetime1">
              <a:rPr lang="de-DE" sz="10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pPr>
                <a:spcBef>
                  <a:spcPct val="50000"/>
                </a:spcBef>
              </a:pPr>
              <a:t>14.02.13</a:t>
            </a:fld>
            <a:r>
              <a:rPr lang="de-DE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©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by Supercomputing Systems AG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7" name="Picture 2" descr="\\brenner\CD 1\Felix\Newest\Logo definitiv\SCS_RGB 1200dpi.t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647" y="6798962"/>
            <a:ext cx="2445768" cy="6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8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89" r:id="rId5"/>
    <p:sldLayoutId id="2147483890" r:id="rId6"/>
    <p:sldLayoutId id="2147483891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5pPr>
      <a:lvl6pPr marL="521373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6pPr>
      <a:lvl7pPr marL="1042744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7pPr>
      <a:lvl8pPr marL="1564117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8pPr>
      <a:lvl9pPr marL="2085489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9pPr>
    </p:titleStyle>
    <p:bodyStyle>
      <a:lvl1pPr marL="391028" indent="-391028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47230" indent="-325858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303431" indent="-260685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824802" indent="-260685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46175" indent="-260685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867547" indent="-260685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88919" indent="-260685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910291" indent="-260685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31663" indent="-260685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8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163" y="0"/>
            <a:ext cx="420813" cy="756285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0628" y="420165"/>
            <a:ext cx="9354413" cy="7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1" tIns="52131" rIns="104261" bIns="52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-85320" y="7116597"/>
            <a:ext cx="463503" cy="28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1" tIns="52131" rIns="104261" bIns="52131"/>
          <a:lstStyle/>
          <a:p>
            <a:pPr algn="r"/>
            <a:fld id="{853F7E20-5E9C-444E-9878-C962081EB5B7}" type="slidenum">
              <a:rPr lang="de-DE" sz="1000" b="1">
                <a:solidFill>
                  <a:schemeClr val="bg1"/>
                </a:solidFill>
                <a:cs typeface="Arial" charset="0"/>
              </a:rPr>
              <a:pPr algn="r"/>
              <a:t>‹Nr.›</a:t>
            </a:fld>
            <a:endParaRPr lang="de-DE" sz="1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57462" y="7116596"/>
            <a:ext cx="5681091" cy="25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61" tIns="52131" rIns="104261" bIns="521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Zürich </a:t>
            </a:r>
            <a:fld id="{FCE0F65C-57A7-440D-97DB-93ADF33A8CC1}" type="datetime1">
              <a:rPr lang="de-DE" sz="10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pPr>
                <a:spcBef>
                  <a:spcPct val="50000"/>
                </a:spcBef>
              </a:pPr>
              <a:t>14.02.13</a:t>
            </a:fld>
            <a:r>
              <a:rPr lang="de-DE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©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by Supercomputing Systems AG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2" name="Picture 2" descr="\\brenner\CD 1\Felix\Newest\Logo definitiv\SCS_RGB 1200dpi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647" y="6798962"/>
            <a:ext cx="2445768" cy="6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57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300" b="1" baseline="0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5pPr>
      <a:lvl6pPr marL="521309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6pPr>
      <a:lvl7pPr marL="1042615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7pPr>
      <a:lvl8pPr marL="1563923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8pPr>
      <a:lvl9pPr marL="2085231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9pPr>
    </p:titleStyle>
    <p:bodyStyle>
      <a:lvl1pPr marL="390979" indent="-390979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47126" indent="-325818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303270" indent="-260653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824576" indent="-260653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45885" indent="-260653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867192" indent="-260653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88500" indent="-260653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909807" indent="-260653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31115" indent="-260653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09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15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23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31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537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846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154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462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163" y="0"/>
            <a:ext cx="420813" cy="7562850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0629" y="420165"/>
            <a:ext cx="9354413" cy="7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49" tIns="52124" rIns="104249" bIns="52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-85319" y="7116598"/>
            <a:ext cx="463503" cy="28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49" tIns="52124" rIns="104249" bIns="52124"/>
          <a:lstStyle/>
          <a:p>
            <a:pPr algn="r"/>
            <a:fld id="{853F7E20-5E9C-444E-9878-C962081EB5B7}" type="slidenum">
              <a:rPr lang="de-DE" sz="1000" b="1">
                <a:solidFill>
                  <a:schemeClr val="tx1"/>
                </a:solidFill>
                <a:cs typeface="Arial" charset="0"/>
              </a:rPr>
              <a:pPr algn="r"/>
              <a:t>‹Nr.›</a:t>
            </a:fld>
            <a:endParaRPr lang="de-DE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57462" y="7116596"/>
            <a:ext cx="5681091" cy="25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49" tIns="52124" rIns="104249" bIns="5212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Zürich </a:t>
            </a:r>
            <a:fld id="{FCE0F65C-57A7-440D-97DB-93ADF33A8CC1}" type="datetime1">
              <a:rPr lang="de-DE" sz="10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pPr>
                <a:spcBef>
                  <a:spcPct val="50000"/>
                </a:spcBef>
              </a:pPr>
              <a:t>14.02.13</a:t>
            </a:fld>
            <a:r>
              <a:rPr lang="de-DE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©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by Supercomputing Systems AG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2" name="Picture 2" descr="\\brenner\CD 1\Felix\Newest\Logo definitiv\SCS_RGB 1200dpi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647" y="6798962"/>
            <a:ext cx="2445768" cy="6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8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5pPr>
      <a:lvl6pPr marL="521245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6pPr>
      <a:lvl7pPr marL="1042487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7pPr>
      <a:lvl8pPr marL="1563729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8pPr>
      <a:lvl9pPr marL="2084973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9pPr>
    </p:titleStyle>
    <p:bodyStyle>
      <a:lvl1pPr marL="390930" indent="-39093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47021" indent="-325778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303109" indent="-26062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824351" indent="-26062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45594" indent="-26062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866837" indent="-26062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88081" indent="-26062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909324" indent="-26062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30568" indent="-26062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45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487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29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973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15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460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02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946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85000"/>
                    </a14:imgEffect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>
          <a:xfrm>
            <a:off x="-1" y="0"/>
            <a:ext cx="10688639" cy="6560734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0816" y="6776783"/>
            <a:ext cx="4040249" cy="74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36" tIns="52117" rIns="104236" bIns="52117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de-CH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Supercomputing Systems AG	Phone +41 43 456 16 00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de-CH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Technopark 1		Fax     +41 43 456 16 10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de-CH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8005 Zürich		www.scs.ch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4502600" y="6709089"/>
            <a:ext cx="0" cy="714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brenner\CD 1\Felix\Newest\Logo definitiv\SCS_RGB 1200dpi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647" y="6798962"/>
            <a:ext cx="2445768" cy="6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36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5pPr>
      <a:lvl6pPr marL="521180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6pPr>
      <a:lvl7pPr marL="1042358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7pPr>
      <a:lvl8pPr marL="1563535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8pPr>
      <a:lvl9pPr marL="2084715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9pPr>
    </p:titleStyle>
    <p:bodyStyle>
      <a:lvl1pPr marL="390881" indent="-390881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46916" indent="-325738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302948" indent="-260588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824126" indent="-260588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45304" indent="-260588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866483" indent="-260588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87663" indent="-260588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908840" indent="-260588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30020" indent="-260588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80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58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535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715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93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073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251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431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1" y="-30191"/>
            <a:ext cx="10688638" cy="6590931"/>
          </a:xfrm>
          <a:prstGeom prst="rect">
            <a:avLst/>
          </a:prstGeom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0816" y="6776784"/>
            <a:ext cx="5427559" cy="6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23" tIns="52111" rIns="104223" bIns="52111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de-CH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Supercomputing Systems AG	Phone +41 43 456 16 00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de-CH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Technopark 1		</a:t>
            </a:r>
            <a:r>
              <a:rPr lang="de-CH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	Fax     </a:t>
            </a:r>
            <a:r>
              <a:rPr lang="de-CH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+41 43 456 16 10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de-CH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8005 Zürich		</a:t>
            </a:r>
            <a:r>
              <a:rPr lang="de-CH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	www.scs.ch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2896047" y="6709089"/>
            <a:ext cx="0" cy="714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\\brenner\CD 1\Felix\Newest\Logo definitiv\SCS_RGB 1200dpi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647" y="6798962"/>
            <a:ext cx="2445768" cy="6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3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5pPr>
      <a:lvl6pPr marL="521116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6pPr>
      <a:lvl7pPr marL="1042229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7pPr>
      <a:lvl8pPr marL="1563342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8pPr>
      <a:lvl9pPr marL="2084458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9pPr>
    </p:titleStyle>
    <p:bodyStyle>
      <a:lvl1pPr marL="390832" indent="-390832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46811" indent="-325698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302787" indent="-260555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823900" indent="-260555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45014" indent="-260555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866129" indent="-260555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87244" indent="-260555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908357" indent="-260555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29473" indent="-260555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422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16" algn="l" defTabSz="10422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229" algn="l" defTabSz="10422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342" algn="l" defTabSz="10422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458" algn="l" defTabSz="10422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570" algn="l" defTabSz="10422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686" algn="l" defTabSz="10422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800" algn="l" defTabSz="10422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915" algn="l" defTabSz="10422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9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" y="0"/>
            <a:ext cx="10688630" cy="6560734"/>
          </a:xfrm>
          <a:prstGeom prst="rect">
            <a:avLst/>
          </a:prstGeom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0816" y="6776785"/>
            <a:ext cx="4040249" cy="74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10" tIns="52105" rIns="104210" bIns="52105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de-CH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Supercomputing Systems AG	Phone +41 43 456 16 00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de-CH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Technopark 1		Fax     +41 43 456 16 10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de-CH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8005 Zürich		www.scs.ch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4502600" y="6709089"/>
            <a:ext cx="0" cy="714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\\brenner\CD 1\Felix\Newest\Logo definitiv\SCS_RGB 1200dpi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647" y="6798962"/>
            <a:ext cx="2445768" cy="6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55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5pPr>
      <a:lvl6pPr marL="521051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6pPr>
      <a:lvl7pPr marL="1042100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7pPr>
      <a:lvl8pPr marL="1563149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8pPr>
      <a:lvl9pPr marL="2084200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9pPr>
    </p:titleStyle>
    <p:bodyStyle>
      <a:lvl1pPr marL="390783" indent="-390783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46706" indent="-325657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302625" indent="-260523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823674" indent="-260523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44724" indent="-260523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865774" indent="-260523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86825" indent="-260523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907874" indent="-260523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28925" indent="-260523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51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00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149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00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248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300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349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400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85000"/>
                    </a14:imgEffect>
                    <a14:imgEffect>
                      <a14:brightnessContrast bright="33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0" y="0"/>
            <a:ext cx="10688638" cy="6560734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20816" y="6776786"/>
            <a:ext cx="4779487" cy="62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97" tIns="52098" rIns="104197" bIns="52098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de-CH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Supercomputing Systems </a:t>
            </a:r>
            <a:r>
              <a:rPr lang="de-CH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AG	Phone </a:t>
            </a:r>
            <a:r>
              <a:rPr lang="de-CH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+41 43 456 16 00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de-CH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Technopark 1		</a:t>
            </a:r>
            <a:r>
              <a:rPr lang="de-CH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	Fax     </a:t>
            </a:r>
            <a:r>
              <a:rPr lang="de-CH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+41 43 456 16 10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de-CH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8005 Zürich		</a:t>
            </a:r>
            <a:r>
              <a:rPr lang="de-CH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	www.scs.ch</a:t>
            </a:r>
            <a:endParaRPr lang="de-DE" sz="11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5344319" y="6714139"/>
            <a:ext cx="0" cy="714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brenner\CD 1\Felix\Newest\Logo definitiv\SCS_RGB 1200dpi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647" y="6798962"/>
            <a:ext cx="2445768" cy="6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6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5pPr>
      <a:lvl6pPr marL="520986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6pPr>
      <a:lvl7pPr marL="1041971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7pPr>
      <a:lvl8pPr marL="1562956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8pPr>
      <a:lvl9pPr marL="2083942" algn="l" rtl="0" fontAlgn="base">
        <a:spcBef>
          <a:spcPct val="0"/>
        </a:spcBef>
        <a:spcAft>
          <a:spcPct val="0"/>
        </a:spcAft>
        <a:defRPr sz="2300" b="1">
          <a:solidFill>
            <a:srgbClr val="FF0000"/>
          </a:solidFill>
          <a:latin typeface="Arial" charset="0"/>
        </a:defRPr>
      </a:lvl9pPr>
    </p:titleStyle>
    <p:bodyStyle>
      <a:lvl1pPr marL="390734" indent="-390734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46601" indent="-325616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302464" indent="-260491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823449" indent="-260491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44435" indent="-260491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865420" indent="-260491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86406" indent="-260491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907391" indent="-260491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28378" indent="-260491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419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986" algn="l" defTabSz="10419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971" algn="l" defTabSz="10419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956" algn="l" defTabSz="10419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42" algn="l" defTabSz="10419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926" algn="l" defTabSz="10419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13" algn="l" defTabSz="10419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898" algn="l" defTabSz="10419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884" algn="l" defTabSz="10419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hyperlink" Target="mailto:gunzinger@scs.ch" TargetMode="External"/><Relationship Id="rId3" Type="http://schemas.openxmlformats.org/officeDocument/2006/relationships/hyperlink" Target="http://www.scs.ch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emf"/><Relationship Id="rId3" Type="http://schemas.openxmlformats.org/officeDocument/2006/relationships/image" Target="../media/image70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emf"/><Relationship Id="rId3" Type="http://schemas.openxmlformats.org/officeDocument/2006/relationships/image" Target="../media/image70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e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0811" y="541065"/>
            <a:ext cx="9388003" cy="1008112"/>
          </a:xfrm>
        </p:spPr>
        <p:txBody>
          <a:bodyPr/>
          <a:lstStyle/>
          <a:p>
            <a:r>
              <a:rPr lang="en-US" sz="4000" dirty="0"/>
              <a:t>ICT als Enabler für die Stromzukunft</a:t>
            </a:r>
            <a:endParaRPr lang="de-CH" sz="4000" dirty="0">
              <a:latin typeface="Arial Black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19783" y="1909217"/>
            <a:ext cx="6183027" cy="3528392"/>
          </a:xfrm>
        </p:spPr>
        <p:txBody>
          <a:bodyPr/>
          <a:lstStyle/>
          <a:p>
            <a:pPr defTabSz="912813">
              <a:spcBef>
                <a:spcPts val="300"/>
              </a:spcBef>
              <a:spcAft>
                <a:spcPts val="300"/>
              </a:spcAft>
            </a:pPr>
            <a:r>
              <a:rPr lang="de-CH" sz="2000" dirty="0" smtClean="0"/>
              <a:t>Version 07.02.2013</a:t>
            </a:r>
          </a:p>
          <a:p>
            <a:pPr defTabSz="912813">
              <a:spcBef>
                <a:spcPts val="300"/>
              </a:spcBef>
              <a:spcAft>
                <a:spcPts val="300"/>
              </a:spcAft>
            </a:pPr>
            <a:r>
              <a:rPr lang="de-CH" sz="2000" dirty="0" smtClean="0"/>
              <a:t>Prof</a:t>
            </a:r>
            <a:r>
              <a:rPr lang="de-CH" sz="2000" dirty="0"/>
              <a:t>. Dr. Anton Gunzinger</a:t>
            </a:r>
          </a:p>
          <a:p>
            <a:pPr defTabSz="912813">
              <a:spcBef>
                <a:spcPts val="300"/>
              </a:spcBef>
              <a:spcAft>
                <a:spcPts val="300"/>
              </a:spcAft>
            </a:pPr>
            <a:r>
              <a:rPr lang="de-CH" sz="2000" dirty="0" err="1"/>
              <a:t>Supercomputing</a:t>
            </a:r>
            <a:r>
              <a:rPr lang="de-CH" sz="2000" dirty="0"/>
              <a:t> Systems AG</a:t>
            </a:r>
          </a:p>
          <a:p>
            <a:pPr defTabSz="912813">
              <a:spcBef>
                <a:spcPts val="300"/>
              </a:spcBef>
              <a:spcAft>
                <a:spcPts val="300"/>
              </a:spcAft>
            </a:pPr>
            <a:r>
              <a:rPr lang="de-CH" sz="2000" dirty="0"/>
              <a:t>Technoparkstrasse 1</a:t>
            </a:r>
          </a:p>
          <a:p>
            <a:pPr defTabSz="912813">
              <a:spcBef>
                <a:spcPts val="300"/>
              </a:spcBef>
              <a:spcAft>
                <a:spcPts val="300"/>
              </a:spcAft>
            </a:pPr>
            <a:r>
              <a:rPr lang="de-CH" sz="2000" dirty="0"/>
              <a:t>CH-8005 Zürich</a:t>
            </a:r>
          </a:p>
          <a:p>
            <a:pPr defTabSz="912813">
              <a:spcBef>
                <a:spcPts val="300"/>
              </a:spcBef>
              <a:spcAft>
                <a:spcPts val="300"/>
              </a:spcAft>
            </a:pPr>
            <a:r>
              <a:rPr lang="de-CH" sz="2000" dirty="0"/>
              <a:t>Tel. 043 456 16 00</a:t>
            </a:r>
          </a:p>
          <a:p>
            <a:pPr defTabSz="912813">
              <a:spcBef>
                <a:spcPts val="300"/>
              </a:spcBef>
              <a:spcAft>
                <a:spcPts val="300"/>
              </a:spcAft>
            </a:pPr>
            <a:r>
              <a:rPr lang="de-CH" sz="2000" dirty="0"/>
              <a:t>Fax 043 456 16 10</a:t>
            </a:r>
          </a:p>
          <a:p>
            <a:pPr defTabSz="912813">
              <a:spcBef>
                <a:spcPts val="300"/>
              </a:spcBef>
              <a:spcAft>
                <a:spcPts val="300"/>
              </a:spcAft>
            </a:pPr>
            <a:r>
              <a:rPr lang="de-CH" sz="2000" dirty="0">
                <a:hlinkClick r:id="rId2"/>
              </a:rPr>
              <a:t>gunzinger@scs.ch</a:t>
            </a:r>
            <a:r>
              <a:rPr lang="de-CH" sz="2000" dirty="0"/>
              <a:t> </a:t>
            </a:r>
          </a:p>
          <a:p>
            <a:pPr defTabSz="912813">
              <a:spcBef>
                <a:spcPts val="300"/>
              </a:spcBef>
              <a:spcAft>
                <a:spcPts val="300"/>
              </a:spcAft>
            </a:pPr>
            <a:r>
              <a:rPr lang="de-CH" sz="2000" dirty="0">
                <a:hlinkClick r:id="rId3"/>
              </a:rPr>
              <a:t>www.scs.ch</a:t>
            </a:r>
            <a:endParaRPr lang="de-CH" sz="20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3597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 Wie Bisher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Fortbetrieb der bestehenden Kernkraftwerke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1306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 Wie Bisher:	 Parameter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:\praktikum\matlab\energymodel-switzerland\scenario\WeiterWieBisher\01_ParameterOver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080000"/>
            <a:ext cx="4699721" cy="559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8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 Wie Bisher:  </a:t>
            </a:r>
            <a:r>
              <a:rPr lang="de-CH" dirty="0" smtClean="0"/>
              <a:t>Jahresbilanz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777080"/>
            <a:ext cx="9385960" cy="4991131"/>
          </a:xfrm>
        </p:spPr>
        <p:txBody>
          <a:bodyPr/>
          <a:lstStyle/>
          <a:p>
            <a:endParaRPr lang="de-CH"/>
          </a:p>
        </p:txBody>
      </p:sp>
      <p:pic>
        <p:nvPicPr>
          <p:cNvPr id="2050" name="Picture 2" descr="G:\praktikum\matlab\energymodel-switzerland\scenario\WeiterWieBisher\02_EnergyBal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260000"/>
            <a:ext cx="9339263" cy="53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4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 Wie Bisher: </a:t>
            </a:r>
            <a:r>
              <a:rPr lang="de-CH" dirty="0" smtClean="0"/>
              <a:t> Verlauf einer Sommerwoche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074" name="Picture 2" descr="G:\praktikum\matlab\energymodel-switzerland\scenario\WeiterWieBisher\06_WeekCourseSumm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1080000"/>
            <a:ext cx="8578218" cy="57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2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 Wie Bisher:  </a:t>
            </a:r>
            <a:r>
              <a:rPr lang="de-CH" dirty="0" smtClean="0"/>
              <a:t>Verlauf einer Winterwoche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098" name="Picture 2" descr="G:\praktikum\matlab\energymodel-switzerland\scenario\WeiterWieBisher\08_WeekCourseWin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1080000"/>
            <a:ext cx="8577089" cy="57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4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 Wie </a:t>
            </a:r>
            <a:r>
              <a:rPr lang="de-CH" dirty="0" smtClean="0"/>
              <a:t>Bisher: Energieproduktion im Jahresverlauf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122" name="Picture 2" descr="G:\praktikum\matlab\energymodel-switzerland\scenario\WeiterWieBisher\09_YearCourseProdu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1080000"/>
            <a:ext cx="8576031" cy="57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4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 Wie Bisher</a:t>
            </a:r>
            <a:r>
              <a:rPr lang="de-CH" dirty="0" smtClean="0"/>
              <a:t>: Energiekonsum im Jahresverlauf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146" name="Picture 2" descr="G:\praktikum\matlab\energymodel-switzerland\scenario\WeiterWieBisher\10_YearCourseConsump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1" y="1080000"/>
            <a:ext cx="8576031" cy="57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8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 Wie </a:t>
            </a:r>
            <a:r>
              <a:rPr lang="de-CH" dirty="0" smtClean="0"/>
              <a:t>Bisher: Verwendung überschüssiger Energie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170" name="Picture 2" descr="G:\praktikum\matlab\energymodel-switzerland\scenario\WeiterWieBisher\11_EnergySurplusUs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080000"/>
            <a:ext cx="7626112" cy="57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7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 Wie </a:t>
            </a:r>
            <a:r>
              <a:rPr lang="de-CH" dirty="0" smtClean="0"/>
              <a:t>Bisher: Füllstand der Speicherseen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194" name="Picture 2" descr="G:\praktikum\matlab\energymodel-switzerland\scenario\WeiterWieBisher\12_FillLevelStorageLak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656000"/>
            <a:ext cx="9720701" cy="48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0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 Wie </a:t>
            </a:r>
            <a:r>
              <a:rPr lang="de-CH" dirty="0" smtClean="0"/>
              <a:t>Bisher: Netzbenutzung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9218" name="Picture 2" descr="G:\praktikum\matlab\energymodel-switzerland\scenario\WeiterWieBisher\03_GridFe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1080000"/>
            <a:ext cx="7777598" cy="567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7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ICT </a:t>
            </a:r>
            <a:r>
              <a:rPr lang="en-US" dirty="0" err="1"/>
              <a:t>als</a:t>
            </a:r>
            <a:r>
              <a:rPr lang="en-US" dirty="0"/>
              <a:t> Enabler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Stromzukunft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</a:pPr>
            <a:r>
              <a:rPr lang="de-CH" sz="2000" b="0" dirty="0"/>
              <a:t>Welche Anforderungen bestehen an das elektrische Energiesystem der Schweiz?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</a:pPr>
            <a:endParaRPr lang="de-CH" sz="2000" b="0" dirty="0"/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CH" sz="2000" b="0" dirty="0"/>
              <a:t>Die Energiebilanz muss (im </a:t>
            </a:r>
            <a:r>
              <a:rPr lang="de-CH" sz="2000" b="0" dirty="0" smtClean="0"/>
              <a:t>Jahresmittel) ausgeglichen </a:t>
            </a:r>
            <a:r>
              <a:rPr lang="de-CH" sz="2000" b="0" dirty="0"/>
              <a:t>sein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CH" sz="2000" b="0" dirty="0"/>
              <a:t>Die Leistungsbilanz muss jederzeit ausgeglichen sein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CH" sz="2000" b="0" dirty="0"/>
              <a:t>Geringe volkswirtschaftlichen Kosten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CH" sz="2000" b="0" dirty="0" smtClean="0"/>
              <a:t>Das </a:t>
            </a:r>
            <a:r>
              <a:rPr lang="de-CH" sz="2000" b="0" dirty="0"/>
              <a:t>Netz darf nicht überlastet </a:t>
            </a:r>
            <a:r>
              <a:rPr lang="de-CH" sz="2000" b="0" dirty="0" smtClean="0"/>
              <a:t>sein</a:t>
            </a:r>
          </a:p>
        </p:txBody>
      </p:sp>
    </p:spTree>
    <p:extLst>
      <p:ext uri="{BB962C8B-B14F-4D97-AF65-F5344CB8AC3E}">
        <p14:creationId xmlns:p14="http://schemas.microsoft.com/office/powerpoint/2010/main" val="116638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 Wie </a:t>
            </a:r>
            <a:r>
              <a:rPr lang="de-CH" dirty="0" smtClean="0"/>
              <a:t>Bisher: Kostenschätzung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244" name="Picture 4" descr="G:\praktikum\matlab\energymodel-switzerland\scenario\WeiterWieBisher\04_NationalEconomicCo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0" y="1116000"/>
            <a:ext cx="8181763" cy="567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Referenz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0815" y="4019651"/>
            <a:ext cx="8235872" cy="1489966"/>
          </a:xfrm>
        </p:spPr>
        <p:txBody>
          <a:bodyPr/>
          <a:lstStyle/>
          <a:p>
            <a:r>
              <a:rPr lang="de-CH" dirty="0" err="1" smtClean="0"/>
              <a:t>Prognos</a:t>
            </a:r>
            <a:r>
              <a:rPr lang="de-CH" dirty="0" smtClean="0"/>
              <a:t> NEP-E</a:t>
            </a:r>
            <a:br>
              <a:rPr lang="de-CH" dirty="0" smtClean="0"/>
            </a:br>
            <a:r>
              <a:rPr lang="de-CH" dirty="0" smtClean="0"/>
              <a:t>(Szenario «Neue Energiepolitik», Variante «Erneuerbare»)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21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Referenz </a:t>
            </a:r>
            <a:r>
              <a:rPr lang="de-CH" dirty="0" err="1" smtClean="0"/>
              <a:t>Prognos</a:t>
            </a:r>
            <a:r>
              <a:rPr lang="de-CH" dirty="0" smtClean="0"/>
              <a:t>: Parameter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G:\praktikum\matlab\energymodel-switzerland\scenario\Referenz\01_ParameterOver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080000"/>
            <a:ext cx="4699721" cy="559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5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Referenz </a:t>
            </a:r>
            <a:r>
              <a:rPr lang="de-CH" dirty="0" err="1"/>
              <a:t>Prognos</a:t>
            </a:r>
            <a:r>
              <a:rPr lang="de-CH" dirty="0"/>
              <a:t>: </a:t>
            </a:r>
            <a:r>
              <a:rPr lang="de-CH" dirty="0" smtClean="0"/>
              <a:t>Jahresbilanz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777080"/>
            <a:ext cx="9385960" cy="4991131"/>
          </a:xfrm>
        </p:spPr>
        <p:txBody>
          <a:bodyPr/>
          <a:lstStyle/>
          <a:p>
            <a:endParaRPr lang="de-CH"/>
          </a:p>
        </p:txBody>
      </p:sp>
      <p:pic>
        <p:nvPicPr>
          <p:cNvPr id="22530" name="Picture 2" descr="G:\praktikum\matlab\energymodel-switzerland\scenario\Referenz\02_EnergyBal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260000"/>
            <a:ext cx="9339263" cy="53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3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Referenz </a:t>
            </a:r>
            <a:r>
              <a:rPr lang="de-CH" dirty="0" err="1"/>
              <a:t>Prognos</a:t>
            </a:r>
            <a:r>
              <a:rPr lang="de-CH" dirty="0"/>
              <a:t>: </a:t>
            </a:r>
            <a:r>
              <a:rPr lang="de-CH" dirty="0" smtClean="0"/>
              <a:t>Verlauf einer Sommerwoche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3554" name="Picture 2" descr="G:\praktikum\matlab\energymodel-switzerland\scenario\Referenz\06_WeekCourseSumm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1080000"/>
            <a:ext cx="8576031" cy="57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79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Referenz </a:t>
            </a:r>
            <a:r>
              <a:rPr lang="de-CH" dirty="0" err="1"/>
              <a:t>Prognos</a:t>
            </a:r>
            <a:r>
              <a:rPr lang="de-CH" dirty="0"/>
              <a:t>: </a:t>
            </a:r>
            <a:r>
              <a:rPr lang="de-CH" dirty="0" smtClean="0"/>
              <a:t>Verlauf einer Winterwoche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4578" name="Picture 2" descr="G:\praktikum\matlab\energymodel-switzerland\scenario\Referenz\08_WeekCourseWin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1080000"/>
            <a:ext cx="8577089" cy="57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6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Referenz </a:t>
            </a:r>
            <a:r>
              <a:rPr lang="de-CH" dirty="0" err="1"/>
              <a:t>Prognos</a:t>
            </a:r>
            <a:r>
              <a:rPr lang="de-CH" dirty="0"/>
              <a:t>: </a:t>
            </a:r>
            <a:r>
              <a:rPr lang="de-CH" dirty="0" smtClean="0"/>
              <a:t>Energieproduktion im Jahresverlauf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5602" name="Picture 2" descr="G:\praktikum\matlab\energymodel-switzerland\scenario\Referenz\09_YearCourseProdu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1080000"/>
            <a:ext cx="8576031" cy="57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7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Referenz </a:t>
            </a:r>
            <a:r>
              <a:rPr lang="de-CH" dirty="0" err="1"/>
              <a:t>Prognos</a:t>
            </a:r>
            <a:r>
              <a:rPr lang="de-CH" dirty="0"/>
              <a:t>: </a:t>
            </a:r>
            <a:r>
              <a:rPr lang="de-CH" dirty="0" smtClean="0"/>
              <a:t>Energiekonsum im Jahresverlauf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26626" name="Picture 2" descr="G:\praktikum\matlab\energymodel-switzerland\scenario\Referenz\10_YearCourseConsump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1080000"/>
            <a:ext cx="8576031" cy="57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8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Referenz </a:t>
            </a:r>
            <a:r>
              <a:rPr lang="de-CH" dirty="0" err="1"/>
              <a:t>Prognos</a:t>
            </a:r>
            <a:r>
              <a:rPr lang="de-CH" dirty="0"/>
              <a:t>: </a:t>
            </a:r>
            <a:r>
              <a:rPr lang="de-CH" dirty="0" smtClean="0"/>
              <a:t>Verwendung überschüssiger Energie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27650" name="Picture 2" descr="G:\praktikum\matlab\energymodel-switzerland\scenario\Referenz\11_EnergySurplusUs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080000"/>
            <a:ext cx="7626350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4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Referenz </a:t>
            </a:r>
            <a:r>
              <a:rPr lang="de-CH" dirty="0" err="1"/>
              <a:t>Prognos</a:t>
            </a:r>
            <a:r>
              <a:rPr lang="de-CH" dirty="0"/>
              <a:t>: </a:t>
            </a:r>
            <a:r>
              <a:rPr lang="de-CH" dirty="0" smtClean="0"/>
              <a:t>Füllstand der Speicherseen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8674" name="Picture 2" descr="G:\praktikum\matlab\energymodel-switzerland\scenario\Referenz\12_FillLevelStorageLak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620000"/>
            <a:ext cx="9720701" cy="48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2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Leistungsbilanz:  Aufgabenstellung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CH" sz="2000" b="0" dirty="0" smtClean="0"/>
              <a:t>Ist es möglich die elektrische Energieversorgung für die Schweiz aus eigener Kraft (nur mit erneuerbarer Energie) sicher zu stellen?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CH" sz="2000" b="0" dirty="0" smtClean="0"/>
              <a:t>Unter welchen technischen Voraussetzungen ist dies möglich?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CH" sz="2000" b="0" dirty="0" smtClean="0"/>
              <a:t>Wie hoch sind dabei die volkswirtschaftlichen Kosten?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CH" sz="2000" b="0" dirty="0" smtClean="0"/>
              <a:t>Welche Anforderungen werden an das Netz und das Netzmanagement gestellt?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de-CH" sz="1000" b="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CH" sz="2000" b="0" dirty="0" smtClean="0"/>
              <a:t>Randbedingungen:</a:t>
            </a:r>
            <a:endParaRPr lang="de-CH" sz="2000" b="0" dirty="0"/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CH" sz="2000" b="0" dirty="0" smtClean="0"/>
              <a:t>Energiemässige Autonomie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CH" sz="2000" b="0" dirty="0" smtClean="0"/>
              <a:t>Gleicher </a:t>
            </a:r>
            <a:r>
              <a:rPr lang="de-CH" sz="2000" b="0" dirty="0"/>
              <a:t>Stromverbrauch wie 2010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CH" sz="2000" b="0" dirty="0" smtClean="0"/>
              <a:t>Ausbau </a:t>
            </a:r>
            <a:r>
              <a:rPr lang="de-CH" sz="2000" b="0" dirty="0"/>
              <a:t>Speicherseen/ Speicherpumpen wie geplant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CH" sz="2000" b="0" dirty="0"/>
              <a:t>Keine Kernkraft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CH" sz="2000" b="0" dirty="0" smtClean="0"/>
              <a:t>Keine </a:t>
            </a:r>
            <a:r>
              <a:rPr lang="de-CH" sz="2000" b="0" dirty="0"/>
              <a:t>Gaskraftwerke (</a:t>
            </a:r>
            <a:r>
              <a:rPr lang="de-CH" sz="2000" b="0" dirty="0" err="1"/>
              <a:t>GuD</a:t>
            </a:r>
            <a:r>
              <a:rPr lang="de-CH" sz="2000" b="0" dirty="0"/>
              <a:t>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714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Solarausbau – B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0815" y="4019651"/>
            <a:ext cx="7650147" cy="1489966"/>
          </a:xfrm>
        </p:spPr>
        <p:txBody>
          <a:bodyPr/>
          <a:lstStyle/>
          <a:p>
            <a:r>
              <a:rPr lang="de-CH" dirty="0" smtClean="0"/>
              <a:t>Massiver Photovoltaik-Ausbau (40 Standorte)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82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Solarausbau-B: Parameter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G:\praktikum\matlab\energymodel-switzerland\scenario\Solarausbau-B\01_ParameterOver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080000"/>
            <a:ext cx="4699721" cy="559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8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Solarausbau-B: Jahresbilanz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777080"/>
            <a:ext cx="9385960" cy="4991131"/>
          </a:xfrm>
        </p:spPr>
        <p:txBody>
          <a:bodyPr/>
          <a:lstStyle/>
          <a:p>
            <a:endParaRPr lang="de-CH"/>
          </a:p>
        </p:txBody>
      </p:sp>
      <p:pic>
        <p:nvPicPr>
          <p:cNvPr id="43010" name="Picture 2" descr="G:\praktikum\matlab\energymodel-switzerland\scenario\Solarausbau-B\02_EnergyBal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260000"/>
            <a:ext cx="9339263" cy="53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9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Solarausbau-B: Verlauf einer Sommerwoche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4034" name="Picture 2" descr="G:\praktikum\matlab\energymodel-switzerland\scenario\Solarausbau-B\06_WeekCourseSumm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1080000"/>
            <a:ext cx="8576031" cy="57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96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Solarausbau-B: Verlauf einer Winterwoche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5058" name="Picture 2" descr="G:\praktikum\matlab\energymodel-switzerland\scenario\Solarausbau-B\08_WeekCourseWin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1080000"/>
            <a:ext cx="8577089" cy="57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85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Solarausbau-B: Energieproduktion im Jahresverlauf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6082" name="Picture 2" descr="G:\praktikum\matlab\energymodel-switzerland\scenario\Solarausbau-B\09_YearCourseProdu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1080000"/>
            <a:ext cx="8576031" cy="57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Solarausbau-B: Energiekonsum im Jahresverlauf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7106" name="Picture 2" descr="G:\praktikum\matlab\energymodel-switzerland\scenario\Solarausbau-B\10_YearCourseConsump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1080000"/>
            <a:ext cx="8576031" cy="57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6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Solarausbau-B: Verwendung überschüssiger Energie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8130" name="Picture 2" descr="G:\praktikum\matlab\energymodel-switzerland\scenario\Solarausbau-B\11_EnergySurplusUs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080000"/>
            <a:ext cx="7626350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4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Solarausbau-B: Füllstand der Speicherseen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9154" name="Picture 2" descr="G:\praktikum\matlab\energymodel-switzerland\scenario\Solarausbau-B\12_FillLevelStorageLak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620000"/>
            <a:ext cx="9720701" cy="48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0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Solar- und Wind-Ausbau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0815" y="4019651"/>
            <a:ext cx="7650147" cy="1489966"/>
          </a:xfrm>
        </p:spPr>
        <p:txBody>
          <a:bodyPr/>
          <a:lstStyle/>
          <a:p>
            <a:r>
              <a:rPr lang="de-CH" dirty="0" smtClean="0"/>
              <a:t>Photovoltaik (40 Standorte), Wind (20 Standorte)</a:t>
            </a:r>
          </a:p>
        </p:txBody>
      </p:sp>
    </p:spTree>
    <p:extLst>
      <p:ext uri="{BB962C8B-B14F-4D97-AF65-F5344CB8AC3E}">
        <p14:creationId xmlns:p14="http://schemas.microsoft.com/office/powerpoint/2010/main" val="17452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28883" y="1405161"/>
            <a:ext cx="9626778" cy="1940138"/>
            <a:chOff x="-3224634" y="-1475158"/>
            <a:chExt cx="10873209" cy="1940138"/>
          </a:xfrm>
        </p:grpSpPr>
        <p:sp>
          <p:nvSpPr>
            <p:cNvPr id="62" name="Rectangle 61"/>
            <p:cNvSpPr/>
            <p:nvPr/>
          </p:nvSpPr>
          <p:spPr bwMode="auto">
            <a:xfrm>
              <a:off x="-3224634" y="-1475158"/>
              <a:ext cx="10873209" cy="194013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Produktion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15967" y="-1115119"/>
              <a:ext cx="1260000" cy="1440000"/>
            </a:xfrm>
            <a:prstGeom prst="rect">
              <a:avLst/>
            </a:prstGeom>
            <a:solidFill>
              <a:srgbClr val="36A7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 smtClean="0">
                  <a:solidFill>
                    <a:schemeClr val="tx1"/>
                  </a:solidFill>
                </a:rPr>
                <a:t>Laufwasser-Kraftwerke</a:t>
              </a:r>
            </a:p>
            <a:p>
              <a:pPr algn="ctr"/>
              <a:r>
                <a:rPr lang="de-CH" sz="1200" dirty="0" err="1" smtClean="0">
                  <a:solidFill>
                    <a:schemeClr val="tx1"/>
                  </a:solidFill>
                </a:rPr>
                <a:t>E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Laufwasser</a:t>
              </a:r>
              <a:endParaRPr lang="de-CH" sz="1200" baseline="-25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CH" sz="1200" dirty="0" err="1" smtClean="0">
                  <a:solidFill>
                    <a:schemeClr val="tx1"/>
                  </a:solidFill>
                </a:rPr>
                <a:t>P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Laufwasser</a:t>
              </a:r>
              <a:endParaRPr lang="de-CH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47975" y="-1115119"/>
              <a:ext cx="1260000" cy="1440000"/>
            </a:xfrm>
            <a:prstGeom prst="rect">
              <a:avLst/>
            </a:prstGeom>
            <a:solidFill>
              <a:srgbClr val="DF9D9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 smtClean="0">
                  <a:solidFill>
                    <a:schemeClr val="tx1"/>
                  </a:solidFill>
                </a:rPr>
                <a:t>Kernkraft</a:t>
              </a:r>
            </a:p>
            <a:p>
              <a:pPr algn="ctr"/>
              <a:r>
                <a:rPr lang="de-CH" sz="1200" dirty="0" err="1" smtClean="0">
                  <a:solidFill>
                    <a:schemeClr val="tx1"/>
                  </a:solidFill>
                </a:rPr>
                <a:t>E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Kern</a:t>
              </a:r>
              <a:endParaRPr lang="de-CH" sz="1200" baseline="-25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CH" sz="1200" dirty="0" err="1" smtClean="0">
                  <a:solidFill>
                    <a:schemeClr val="tx1"/>
                  </a:solidFill>
                </a:rPr>
                <a:t>P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Kern</a:t>
              </a:r>
              <a:endParaRPr lang="de-CH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12271" y="-1118462"/>
              <a:ext cx="1260000" cy="1440000"/>
            </a:xfrm>
            <a:prstGeom prst="rect">
              <a:avLst/>
            </a:prstGeom>
            <a:solidFill>
              <a:srgbClr val="F3FC02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 err="1" smtClean="0">
                  <a:solidFill>
                    <a:schemeClr val="tx1"/>
                  </a:solidFill>
                </a:rPr>
                <a:t>Photo</a:t>
              </a:r>
              <a:r>
                <a:rPr lang="de-CH" sz="1200" dirty="0" smtClean="0">
                  <a:solidFill>
                    <a:schemeClr val="tx1"/>
                  </a:solidFill>
                </a:rPr>
                <a:t>-</a:t>
              </a:r>
            </a:p>
            <a:p>
              <a:pPr algn="ctr"/>
              <a:r>
                <a:rPr lang="de-CH" sz="1200" dirty="0" err="1" smtClean="0">
                  <a:solidFill>
                    <a:schemeClr val="tx1"/>
                  </a:solidFill>
                </a:rPr>
                <a:t>voltaik</a:t>
              </a:r>
              <a:endParaRPr lang="de-CH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CH" sz="1200" dirty="0" err="1" smtClean="0">
                  <a:solidFill>
                    <a:schemeClr val="tx1"/>
                  </a:solidFill>
                </a:rPr>
                <a:t>E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Photo</a:t>
              </a:r>
              <a:r>
                <a:rPr lang="de-CH" sz="1200" baseline="-25000" dirty="0" smtClean="0">
                  <a:solidFill>
                    <a:schemeClr val="tx1"/>
                  </a:solidFill>
                </a:rPr>
                <a:t> </a:t>
              </a:r>
              <a:r>
                <a:rPr lang="de-CH" sz="1200" dirty="0" smtClean="0">
                  <a:solidFill>
                    <a:schemeClr val="tx1"/>
                  </a:solidFill>
                </a:rPr>
                <a:t>(t)</a:t>
              </a:r>
            </a:p>
            <a:p>
              <a:pPr algn="ctr"/>
              <a:r>
                <a:rPr lang="de-CH" sz="1200" dirty="0" err="1" smtClean="0">
                  <a:solidFill>
                    <a:schemeClr val="tx1"/>
                  </a:solidFill>
                </a:rPr>
                <a:t>P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Photo</a:t>
              </a:r>
              <a:r>
                <a:rPr lang="de-CH" sz="1200" baseline="-25000" dirty="0" smtClean="0">
                  <a:solidFill>
                    <a:schemeClr val="tx1"/>
                  </a:solidFill>
                </a:rPr>
                <a:t> </a:t>
              </a:r>
              <a:r>
                <a:rPr lang="de-CH" sz="1200" dirty="0" smtClean="0">
                  <a:solidFill>
                    <a:schemeClr val="tx1"/>
                  </a:solidFill>
                </a:rPr>
                <a:t>(t)</a:t>
              </a:r>
              <a:endParaRPr lang="de-CH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748329" y="-1114959"/>
              <a:ext cx="1260000" cy="1440000"/>
            </a:xfrm>
            <a:prstGeom prst="rect">
              <a:avLst/>
            </a:prstGeom>
            <a:solidFill>
              <a:srgbClr val="642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 smtClean="0">
                  <a:solidFill>
                    <a:schemeClr val="tx1"/>
                  </a:solidFill>
                </a:rPr>
                <a:t>Gaskraft-werke</a:t>
              </a:r>
              <a:br>
                <a:rPr lang="de-CH" sz="1200" dirty="0" smtClean="0">
                  <a:solidFill>
                    <a:schemeClr val="tx1"/>
                  </a:solidFill>
                </a:rPr>
              </a:br>
              <a:r>
                <a:rPr lang="de-CH" sz="1200" dirty="0" smtClean="0">
                  <a:solidFill>
                    <a:schemeClr val="tx1"/>
                  </a:solidFill>
                </a:rPr>
                <a:t>(</a:t>
              </a:r>
              <a:r>
                <a:rPr lang="de-CH" sz="1200" dirty="0" err="1" smtClean="0">
                  <a:solidFill>
                    <a:schemeClr val="tx1"/>
                  </a:solidFill>
                </a:rPr>
                <a:t>GuD</a:t>
              </a:r>
              <a:r>
                <a:rPr lang="de-CH" sz="12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de-CH" sz="1200" dirty="0" smtClean="0">
                  <a:solidFill>
                    <a:schemeClr val="tx1"/>
                  </a:solidFill>
                </a:rPr>
                <a:t>   </a:t>
              </a:r>
              <a:r>
                <a:rPr lang="de-CH" sz="1200" dirty="0" err="1" smtClean="0">
                  <a:solidFill>
                    <a:schemeClr val="tx1"/>
                  </a:solidFill>
                </a:rPr>
                <a:t>E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GuD</a:t>
              </a:r>
              <a:endParaRPr lang="de-CH" sz="1200" baseline="-25000" dirty="0" smtClean="0">
                <a:solidFill>
                  <a:schemeClr val="tx1"/>
                </a:solidFill>
              </a:endParaRPr>
            </a:p>
            <a:p>
              <a:r>
                <a:rPr lang="de-CH" sz="1200" dirty="0" smtClean="0">
                  <a:solidFill>
                    <a:schemeClr val="tx1"/>
                  </a:solidFill>
                </a:rPr>
                <a:t>   </a:t>
              </a:r>
              <a:r>
                <a:rPr lang="de-CH" sz="1200" dirty="0" err="1" smtClean="0">
                  <a:solidFill>
                    <a:schemeClr val="tx1"/>
                  </a:solidFill>
                </a:rPr>
                <a:t>P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GuD</a:t>
              </a:r>
              <a:r>
                <a:rPr lang="de-CH" sz="1200" dirty="0" smtClean="0">
                  <a:solidFill>
                    <a:schemeClr val="tx1"/>
                  </a:solidFill>
                </a:rPr>
                <a:t>(t)</a:t>
              </a:r>
              <a:endParaRPr lang="de-CH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416321" y="-1115119"/>
              <a:ext cx="1260000" cy="1440000"/>
            </a:xfrm>
            <a:prstGeom prst="rect">
              <a:avLst/>
            </a:prstGeom>
            <a:solidFill>
              <a:srgbClr val="0064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 smtClean="0">
                  <a:solidFill>
                    <a:schemeClr val="tx1"/>
                  </a:solidFill>
                </a:rPr>
                <a:t>Biomasse</a:t>
              </a:r>
            </a:p>
            <a:p>
              <a:r>
                <a:rPr lang="de-CH" sz="1200" dirty="0" smtClean="0">
                  <a:solidFill>
                    <a:schemeClr val="tx1"/>
                  </a:solidFill>
                </a:rPr>
                <a:t>   </a:t>
              </a:r>
              <a:r>
                <a:rPr lang="de-CH" sz="1200" dirty="0" err="1" smtClean="0">
                  <a:solidFill>
                    <a:schemeClr val="tx1"/>
                  </a:solidFill>
                </a:rPr>
                <a:t>E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Biomasse</a:t>
              </a:r>
              <a:endParaRPr lang="de-CH" sz="1200" baseline="-25000" dirty="0" smtClean="0">
                <a:solidFill>
                  <a:schemeClr val="tx1"/>
                </a:solidFill>
              </a:endParaRPr>
            </a:p>
            <a:p>
              <a:r>
                <a:rPr lang="de-CH" sz="1200" dirty="0" smtClean="0">
                  <a:solidFill>
                    <a:schemeClr val="tx1"/>
                  </a:solidFill>
                </a:rPr>
                <a:t>   </a:t>
              </a:r>
              <a:r>
                <a:rPr lang="de-CH" sz="1200" dirty="0" err="1" smtClean="0">
                  <a:solidFill>
                    <a:schemeClr val="tx1"/>
                  </a:solidFill>
                </a:rPr>
                <a:t>P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Biomasse</a:t>
              </a:r>
              <a:endParaRPr lang="de-CH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-3080617" y="-1114959"/>
              <a:ext cx="1260000" cy="1440000"/>
            </a:xfrm>
            <a:prstGeom prst="rect">
              <a:avLst/>
            </a:prstGeom>
            <a:solidFill>
              <a:srgbClr val="BE002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 smtClean="0">
                  <a:solidFill>
                    <a:schemeClr val="tx1"/>
                  </a:solidFill>
                </a:rPr>
                <a:t>Thermische Kraftwerke</a:t>
              </a:r>
            </a:p>
            <a:p>
              <a:r>
                <a:rPr lang="de-CH" sz="1200" dirty="0" smtClean="0">
                  <a:solidFill>
                    <a:schemeClr val="tx1"/>
                  </a:solidFill>
                </a:rPr>
                <a:t>   </a:t>
              </a:r>
              <a:r>
                <a:rPr lang="de-CH" sz="1200" dirty="0" err="1" smtClean="0">
                  <a:solidFill>
                    <a:schemeClr val="tx1"/>
                  </a:solidFill>
                </a:rPr>
                <a:t>E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Thermisch</a:t>
              </a:r>
              <a:endParaRPr lang="de-CH" sz="1200" baseline="-25000" dirty="0" smtClean="0">
                <a:solidFill>
                  <a:schemeClr val="tx1"/>
                </a:solidFill>
              </a:endParaRPr>
            </a:p>
            <a:p>
              <a:r>
                <a:rPr lang="de-CH" sz="1200" dirty="0" smtClean="0">
                  <a:solidFill>
                    <a:schemeClr val="tx1"/>
                  </a:solidFill>
                </a:rPr>
                <a:t>   </a:t>
              </a:r>
              <a:r>
                <a:rPr lang="de-CH" sz="1200" dirty="0" err="1" smtClean="0">
                  <a:solidFill>
                    <a:schemeClr val="tx1"/>
                  </a:solidFill>
                </a:rPr>
                <a:t>P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Thermisch</a:t>
              </a:r>
              <a:endParaRPr lang="de-CH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80263" y="-1115119"/>
              <a:ext cx="1260000" cy="1440000"/>
            </a:xfrm>
            <a:prstGeom prst="rect">
              <a:avLst/>
            </a:prstGeom>
            <a:solidFill>
              <a:srgbClr val="834D62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 smtClean="0">
                  <a:solidFill>
                    <a:schemeClr val="tx1"/>
                  </a:solidFill>
                </a:rPr>
                <a:t>Geothermie</a:t>
              </a:r>
            </a:p>
            <a:p>
              <a:pPr algn="ctr"/>
              <a:r>
                <a:rPr lang="de-CH" sz="1200" dirty="0" err="1" smtClean="0">
                  <a:solidFill>
                    <a:schemeClr val="tx1"/>
                  </a:solidFill>
                </a:rPr>
                <a:t>E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Geothermie</a:t>
              </a:r>
              <a:endParaRPr lang="de-CH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CH" sz="1200" dirty="0" err="1" smtClean="0">
                  <a:solidFill>
                    <a:schemeClr val="tx1"/>
                  </a:solidFill>
                </a:rPr>
                <a:t>P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Geothermie</a:t>
              </a:r>
              <a:endParaRPr lang="de-CH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44559" y="-1118462"/>
              <a:ext cx="1260000" cy="14400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 smtClean="0">
                  <a:solidFill>
                    <a:schemeClr val="tx1"/>
                  </a:solidFill>
                </a:rPr>
                <a:t>Wind</a:t>
              </a:r>
            </a:p>
            <a:p>
              <a:pPr algn="ctr"/>
              <a:r>
                <a:rPr lang="de-CH" sz="1200" dirty="0" err="1" smtClean="0">
                  <a:solidFill>
                    <a:schemeClr val="tx1"/>
                  </a:solidFill>
                </a:rPr>
                <a:t>E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Wind</a:t>
              </a:r>
              <a:r>
                <a:rPr lang="de-CH" sz="1200" baseline="-25000" dirty="0" smtClean="0">
                  <a:solidFill>
                    <a:schemeClr val="tx1"/>
                  </a:solidFill>
                </a:rPr>
                <a:t> </a:t>
              </a:r>
              <a:r>
                <a:rPr lang="de-CH" sz="1200" dirty="0" smtClean="0">
                  <a:solidFill>
                    <a:schemeClr val="tx1"/>
                  </a:solidFill>
                </a:rPr>
                <a:t>(t)</a:t>
              </a:r>
            </a:p>
            <a:p>
              <a:pPr algn="ctr"/>
              <a:r>
                <a:rPr lang="de-CH" sz="1200" dirty="0" err="1" smtClean="0">
                  <a:solidFill>
                    <a:schemeClr val="tx1"/>
                  </a:solidFill>
                </a:rPr>
                <a:t>P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Wind</a:t>
              </a:r>
              <a:r>
                <a:rPr lang="de-CH" sz="1200" baseline="-25000" dirty="0" smtClean="0">
                  <a:solidFill>
                    <a:schemeClr val="tx1"/>
                  </a:solidFill>
                </a:rPr>
                <a:t> </a:t>
              </a:r>
              <a:r>
                <a:rPr lang="de-CH" sz="1200" dirty="0" smtClean="0">
                  <a:solidFill>
                    <a:schemeClr val="tx1"/>
                  </a:solidFill>
                </a:rPr>
                <a:t>(t)</a:t>
              </a:r>
              <a:endParaRPr lang="de-CH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Leistungsbilanz: Simulation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Oval 5"/>
          <p:cNvSpPr/>
          <p:nvPr/>
        </p:nvSpPr>
        <p:spPr>
          <a:xfrm>
            <a:off x="1599903" y="3692878"/>
            <a:ext cx="7740118" cy="736619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 smtClean="0">
                <a:solidFill>
                  <a:schemeClr val="tx1"/>
                </a:solidFill>
              </a:rPr>
              <a:t>Verlustbehaftetes Netz</a:t>
            </a:r>
            <a:br>
              <a:rPr lang="de-CH" sz="1800" dirty="0" smtClean="0">
                <a:solidFill>
                  <a:schemeClr val="tx1"/>
                </a:solidFill>
              </a:rPr>
            </a:br>
            <a:r>
              <a:rPr lang="de-CH" sz="1800" dirty="0" smtClean="0">
                <a:solidFill>
                  <a:schemeClr val="tx1"/>
                </a:solidFill>
              </a:rPr>
              <a:t>(Transport &amp; Transformation)</a:t>
            </a:r>
            <a:endParaRPr lang="de-CH" sz="18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6758" y="3688433"/>
            <a:ext cx="1034212" cy="5531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/>
                </a:solidFill>
              </a:rPr>
              <a:t>Import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444303" y="3688433"/>
            <a:ext cx="1034212" cy="553194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/>
                </a:solidFill>
              </a:rPr>
              <a:t>Export</a:t>
            </a:r>
            <a:endParaRPr lang="de-CH" sz="1400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08415" y="4717530"/>
            <a:ext cx="2952328" cy="2016224"/>
            <a:chOff x="6208415" y="4717530"/>
            <a:chExt cx="2952328" cy="2016224"/>
          </a:xfrm>
        </p:grpSpPr>
        <p:sp>
          <p:nvSpPr>
            <p:cNvPr id="64" name="Rectangle 63"/>
            <p:cNvSpPr/>
            <p:nvPr/>
          </p:nvSpPr>
          <p:spPr bwMode="auto">
            <a:xfrm>
              <a:off x="6208415" y="4717530"/>
              <a:ext cx="2952328" cy="201622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Konsum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88575" y="4981442"/>
              <a:ext cx="1260000" cy="144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 smtClean="0">
                  <a:solidFill>
                    <a:schemeClr val="tx1"/>
                  </a:solidFill>
                </a:rPr>
                <a:t>Verbraucher</a:t>
              </a:r>
            </a:p>
            <a:p>
              <a:r>
                <a:rPr lang="de-CH" sz="1200" dirty="0" smtClean="0">
                  <a:solidFill>
                    <a:schemeClr val="tx1"/>
                  </a:solidFill>
                </a:rPr>
                <a:t>  </a:t>
              </a:r>
              <a:r>
                <a:rPr lang="de-CH" sz="1200" dirty="0" err="1" smtClean="0">
                  <a:solidFill>
                    <a:schemeClr val="tx1"/>
                  </a:solidFill>
                </a:rPr>
                <a:t>E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Verbrauch</a:t>
              </a:r>
              <a:endParaRPr lang="de-CH" sz="1200" baseline="-25000" dirty="0" smtClean="0">
                <a:solidFill>
                  <a:schemeClr val="tx1"/>
                </a:solidFill>
              </a:endParaRPr>
            </a:p>
            <a:p>
              <a:r>
                <a:rPr lang="de-CH" sz="1200" dirty="0">
                  <a:solidFill>
                    <a:schemeClr val="tx1"/>
                  </a:solidFill>
                </a:rPr>
                <a:t> </a:t>
              </a:r>
              <a:r>
                <a:rPr lang="de-CH" sz="1200" dirty="0" smtClean="0">
                  <a:solidFill>
                    <a:schemeClr val="tx1"/>
                  </a:solidFill>
                </a:rPr>
                <a:t> </a:t>
              </a:r>
              <a:r>
                <a:rPr lang="de-CH" sz="1200" dirty="0" err="1" smtClean="0">
                  <a:solidFill>
                    <a:schemeClr val="tx1"/>
                  </a:solidFill>
                </a:rPr>
                <a:t>P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Verbrauch</a:t>
              </a:r>
              <a:r>
                <a:rPr lang="de-CH" sz="1200" dirty="0" smtClean="0">
                  <a:solidFill>
                    <a:schemeClr val="tx1"/>
                  </a:solidFill>
                </a:rPr>
                <a:t>(t</a:t>
              </a:r>
              <a:r>
                <a:rPr lang="de-CH" sz="1200" dirty="0">
                  <a:solidFill>
                    <a:schemeClr val="tx1"/>
                  </a:solidFill>
                </a:rPr>
                <a:t>)</a:t>
              </a:r>
            </a:p>
            <a:p>
              <a:pPr algn="ctr"/>
              <a:endParaRPr lang="de-CH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02512" y="4981442"/>
              <a:ext cx="1260000" cy="144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 smtClean="0">
                  <a:solidFill>
                    <a:schemeClr val="tx1"/>
                  </a:solidFill>
                </a:rPr>
                <a:t>Regelbare</a:t>
              </a:r>
              <a:br>
                <a:rPr lang="de-CH" sz="1200" dirty="0" smtClean="0">
                  <a:solidFill>
                    <a:schemeClr val="tx1"/>
                  </a:solidFill>
                </a:rPr>
              </a:br>
              <a:r>
                <a:rPr lang="de-CH" sz="1200" dirty="0" smtClean="0">
                  <a:solidFill>
                    <a:schemeClr val="tx1"/>
                  </a:solidFill>
                </a:rPr>
                <a:t>Last</a:t>
              </a:r>
            </a:p>
            <a:p>
              <a:r>
                <a:rPr lang="de-CH" sz="1200" dirty="0" smtClean="0">
                  <a:solidFill>
                    <a:schemeClr val="tx1"/>
                  </a:solidFill>
                </a:rPr>
                <a:t>  </a:t>
              </a:r>
              <a:r>
                <a:rPr lang="de-CH" sz="1200" dirty="0" err="1" smtClean="0">
                  <a:solidFill>
                    <a:schemeClr val="tx1"/>
                  </a:solidFill>
                </a:rPr>
                <a:t>E</a:t>
              </a:r>
              <a:r>
                <a:rPr lang="de-CH" sz="1200" baseline="-25000" dirty="0" err="1">
                  <a:solidFill>
                    <a:schemeClr val="tx1"/>
                  </a:solidFill>
                </a:rPr>
                <a:t>R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egelbar</a:t>
              </a:r>
              <a:r>
                <a:rPr lang="de-CH" sz="1200" dirty="0" smtClean="0">
                  <a:solidFill>
                    <a:schemeClr val="tx1"/>
                  </a:solidFill>
                </a:rPr>
                <a:t> (t)</a:t>
              </a:r>
              <a:endParaRPr lang="de-CH" sz="1200" baseline="-25000" dirty="0" smtClean="0">
                <a:solidFill>
                  <a:schemeClr val="tx1"/>
                </a:solidFill>
              </a:endParaRPr>
            </a:p>
            <a:p>
              <a:r>
                <a:rPr lang="de-CH" sz="1200" dirty="0">
                  <a:solidFill>
                    <a:schemeClr val="tx1"/>
                  </a:solidFill>
                </a:rPr>
                <a:t> </a:t>
              </a:r>
              <a:r>
                <a:rPr lang="de-CH" sz="1200" dirty="0" smtClean="0">
                  <a:solidFill>
                    <a:schemeClr val="tx1"/>
                  </a:solidFill>
                </a:rPr>
                <a:t> </a:t>
              </a:r>
              <a:r>
                <a:rPr lang="de-CH" sz="1200" dirty="0" err="1" smtClean="0">
                  <a:solidFill>
                    <a:schemeClr val="tx1"/>
                  </a:solidFill>
                </a:rPr>
                <a:t>P</a:t>
              </a:r>
              <a:r>
                <a:rPr lang="de-CH" sz="1200" baseline="-25000" dirty="0" err="1">
                  <a:solidFill>
                    <a:schemeClr val="tx1"/>
                  </a:solidFill>
                </a:rPr>
                <a:t>R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egelbar</a:t>
              </a:r>
              <a:r>
                <a:rPr lang="de-CH" sz="1200" dirty="0" smtClean="0">
                  <a:solidFill>
                    <a:schemeClr val="tx1"/>
                  </a:solidFill>
                </a:rPr>
                <a:t> (t</a:t>
              </a:r>
              <a:r>
                <a:rPr lang="de-CH" sz="1200" dirty="0">
                  <a:solidFill>
                    <a:schemeClr val="tx1"/>
                  </a:solidFill>
                </a:rPr>
                <a:t>)</a:t>
              </a:r>
            </a:p>
            <a:p>
              <a:pPr algn="ctr"/>
              <a:endParaRPr lang="de-CH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42709" y="4717529"/>
            <a:ext cx="3053480" cy="2016225"/>
            <a:chOff x="1642709" y="4717529"/>
            <a:chExt cx="3053480" cy="2016225"/>
          </a:xfrm>
        </p:grpSpPr>
        <p:sp>
          <p:nvSpPr>
            <p:cNvPr id="63" name="Rectangle 62"/>
            <p:cNvSpPr/>
            <p:nvPr/>
          </p:nvSpPr>
          <p:spPr bwMode="auto">
            <a:xfrm>
              <a:off x="1642709" y="4717529"/>
              <a:ext cx="3053480" cy="201622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Speicher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20223" y="4933553"/>
              <a:ext cx="1260000" cy="1440000"/>
            </a:xfrm>
            <a:prstGeom prst="rect">
              <a:avLst/>
            </a:prstGeom>
            <a:solidFill>
              <a:srgbClr val="A2CEF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 smtClean="0">
                  <a:solidFill>
                    <a:schemeClr val="tx1"/>
                  </a:solidFill>
                </a:rPr>
                <a:t>Speicher-Kraftwerk</a:t>
              </a:r>
            </a:p>
            <a:p>
              <a:pPr algn="ctr"/>
              <a:r>
                <a:rPr lang="de-CH" sz="1200" dirty="0" err="1" smtClean="0">
                  <a:solidFill>
                    <a:schemeClr val="tx1"/>
                  </a:solidFill>
                </a:rPr>
                <a:t>E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Speicher</a:t>
              </a:r>
              <a:r>
                <a:rPr lang="de-CH" sz="1200" baseline="-25000" dirty="0" smtClean="0">
                  <a:solidFill>
                    <a:schemeClr val="tx1"/>
                  </a:solidFill>
                </a:rPr>
                <a:t> </a:t>
              </a:r>
              <a:r>
                <a:rPr lang="de-CH" sz="1200" dirty="0" smtClean="0">
                  <a:solidFill>
                    <a:schemeClr val="tx1"/>
                  </a:solidFill>
                </a:rPr>
                <a:t>(t)</a:t>
              </a:r>
            </a:p>
            <a:p>
              <a:pPr algn="ctr"/>
              <a:r>
                <a:rPr lang="de-CH" sz="1200" dirty="0" err="1" smtClean="0">
                  <a:solidFill>
                    <a:schemeClr val="tx1"/>
                  </a:solidFill>
                </a:rPr>
                <a:t>P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Speicher</a:t>
              </a:r>
              <a:r>
                <a:rPr lang="de-CH" sz="1200" baseline="-25000" dirty="0" smtClean="0">
                  <a:solidFill>
                    <a:schemeClr val="tx1"/>
                  </a:solidFill>
                </a:rPr>
                <a:t> </a:t>
              </a:r>
              <a:r>
                <a:rPr lang="de-CH" sz="1200" dirty="0" smtClean="0">
                  <a:solidFill>
                    <a:schemeClr val="tx1"/>
                  </a:solidFill>
                </a:rPr>
                <a:t>(t)</a:t>
              </a:r>
              <a:endParaRPr lang="de-CH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887935" y="4933553"/>
              <a:ext cx="1260000" cy="1440000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 smtClean="0">
                  <a:solidFill>
                    <a:schemeClr val="tx1"/>
                  </a:solidFill>
                </a:rPr>
                <a:t>Kurzzeit-</a:t>
              </a:r>
              <a:br>
                <a:rPr lang="de-CH" sz="1200" dirty="0" smtClean="0">
                  <a:solidFill>
                    <a:schemeClr val="tx1"/>
                  </a:solidFill>
                </a:rPr>
              </a:br>
              <a:r>
                <a:rPr lang="de-CH" sz="1200" dirty="0" smtClean="0">
                  <a:solidFill>
                    <a:schemeClr val="tx1"/>
                  </a:solidFill>
                </a:rPr>
                <a:t>Speicher</a:t>
              </a:r>
            </a:p>
            <a:p>
              <a:pPr algn="ctr"/>
              <a:r>
                <a:rPr lang="de-CH" sz="1200" dirty="0" err="1" smtClean="0">
                  <a:solidFill>
                    <a:schemeClr val="tx1"/>
                  </a:solidFill>
                </a:rPr>
                <a:t>E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Kurzzeit</a:t>
              </a:r>
              <a:r>
                <a:rPr lang="de-CH" sz="1200" baseline="-25000" dirty="0" smtClean="0">
                  <a:solidFill>
                    <a:schemeClr val="tx1"/>
                  </a:solidFill>
                </a:rPr>
                <a:t> </a:t>
              </a:r>
              <a:r>
                <a:rPr lang="de-CH" sz="1200" dirty="0" smtClean="0">
                  <a:solidFill>
                    <a:schemeClr val="tx1"/>
                  </a:solidFill>
                </a:rPr>
                <a:t>(t)</a:t>
              </a:r>
            </a:p>
            <a:p>
              <a:pPr algn="ctr"/>
              <a:r>
                <a:rPr lang="de-CH" sz="1200" dirty="0" err="1" smtClean="0">
                  <a:solidFill>
                    <a:schemeClr val="tx1"/>
                  </a:solidFill>
                </a:rPr>
                <a:t>P</a:t>
              </a:r>
              <a:r>
                <a:rPr lang="de-CH" sz="1200" baseline="-25000" dirty="0" err="1" smtClean="0">
                  <a:solidFill>
                    <a:schemeClr val="tx1"/>
                  </a:solidFill>
                </a:rPr>
                <a:t>Kurzzeit</a:t>
              </a:r>
              <a:r>
                <a:rPr lang="de-CH" sz="1200" baseline="-25000" dirty="0" smtClean="0">
                  <a:solidFill>
                    <a:schemeClr val="tx1"/>
                  </a:solidFill>
                </a:rPr>
                <a:t> </a:t>
              </a:r>
              <a:r>
                <a:rPr lang="de-CH" sz="1200" dirty="0" smtClean="0">
                  <a:solidFill>
                    <a:schemeClr val="tx1"/>
                  </a:solidFill>
                </a:rPr>
                <a:t>(t)</a:t>
              </a:r>
              <a:endParaRPr lang="de-CH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501046" y="325041"/>
            <a:ext cx="1189346" cy="8643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 smtClean="0">
                <a:solidFill>
                  <a:schemeClr val="tx1"/>
                </a:solidFill>
              </a:rPr>
              <a:t>Wetter (t)</a:t>
            </a:r>
          </a:p>
        </p:txBody>
      </p:sp>
      <p:cxnSp>
        <p:nvCxnSpPr>
          <p:cNvPr id="85" name="Straight Arrow Connector 84"/>
          <p:cNvCxnSpPr/>
          <p:nvPr/>
        </p:nvCxnSpPr>
        <p:spPr bwMode="auto">
          <a:xfrm flipH="1">
            <a:off x="8332512" y="1189407"/>
            <a:ext cx="505212" cy="5752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9377730" y="1189407"/>
            <a:ext cx="431085" cy="5752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1314172" y="3205935"/>
            <a:ext cx="1179563" cy="5800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2493735" y="3196685"/>
            <a:ext cx="654200" cy="49619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3628537" y="3192240"/>
            <a:ext cx="221686" cy="49619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4741772" y="3209438"/>
            <a:ext cx="110843" cy="4789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5920383" y="3213883"/>
            <a:ext cx="111547" cy="4745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7018575" y="3225770"/>
            <a:ext cx="192920" cy="4671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7833028" y="3203061"/>
            <a:ext cx="562578" cy="48981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 flipH="1">
            <a:off x="8728695" y="3203060"/>
            <a:ext cx="816180" cy="5829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2319035" y="4357489"/>
            <a:ext cx="174700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 flipH="1">
            <a:off x="2517935" y="4429497"/>
            <a:ext cx="128200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 flipV="1">
            <a:off x="3652030" y="4429497"/>
            <a:ext cx="87350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 flipH="1">
            <a:off x="3850223" y="4429497"/>
            <a:ext cx="64100" cy="4680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>
            <a:endCxn id="12" idx="0"/>
          </p:cNvCxnSpPr>
          <p:nvPr/>
        </p:nvCxnSpPr>
        <p:spPr bwMode="auto">
          <a:xfrm>
            <a:off x="6920587" y="4429497"/>
            <a:ext cx="97988" cy="5519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>
            <a:endCxn id="29" idx="0"/>
          </p:cNvCxnSpPr>
          <p:nvPr/>
        </p:nvCxnSpPr>
        <p:spPr bwMode="auto">
          <a:xfrm>
            <a:off x="8114317" y="4357489"/>
            <a:ext cx="218195" cy="62395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3474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SolarWindAusbau</a:t>
            </a:r>
            <a:r>
              <a:rPr lang="de-CH" dirty="0" smtClean="0"/>
              <a:t>: Parameter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7" name="Picture 3" descr="G:\praktikum\matlab\energymodel-switzerland\scenario\SolarWindAusbau\01_ParameterOver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080000"/>
            <a:ext cx="4699721" cy="559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0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SolarWindAusbau</a:t>
            </a:r>
            <a:r>
              <a:rPr lang="de-CH" dirty="0"/>
              <a:t>: </a:t>
            </a:r>
            <a:r>
              <a:rPr lang="de-CH" dirty="0" smtClean="0"/>
              <a:t>Jahresbilanz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777080"/>
            <a:ext cx="9385960" cy="4991131"/>
          </a:xfrm>
        </p:spPr>
        <p:txBody>
          <a:bodyPr/>
          <a:lstStyle/>
          <a:p>
            <a:endParaRPr lang="de-CH"/>
          </a:p>
        </p:txBody>
      </p:sp>
      <p:pic>
        <p:nvPicPr>
          <p:cNvPr id="53250" name="Picture 2" descr="G:\praktikum\matlab\energymodel-switzerland\scenario\SolarWindAusbau\02_EnergyBal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260000"/>
            <a:ext cx="9339263" cy="53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4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SolarWindAusbau</a:t>
            </a:r>
            <a:r>
              <a:rPr lang="de-CH" dirty="0"/>
              <a:t>: </a:t>
            </a:r>
            <a:r>
              <a:rPr lang="de-CH" dirty="0" smtClean="0"/>
              <a:t>Verlauf einer Sommerwoche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4274" name="Picture 2" descr="G:\praktikum\matlab\energymodel-switzerland\scenario\SolarWindAusbau\06_WeekCourseSumm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1080000"/>
            <a:ext cx="8577089" cy="57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26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SolarWindAusbau</a:t>
            </a:r>
            <a:r>
              <a:rPr lang="de-CH" dirty="0"/>
              <a:t>: </a:t>
            </a:r>
            <a:r>
              <a:rPr lang="de-CH" dirty="0" smtClean="0"/>
              <a:t>Verlauf einer Winterwoche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5298" name="Picture 2" descr="G:\praktikum\matlab\energymodel-switzerland\scenario\SolarWindAusbau\08_WeekCourseWin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1080000"/>
            <a:ext cx="8576031" cy="57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9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SolarWindAusbau</a:t>
            </a:r>
            <a:r>
              <a:rPr lang="de-CH" dirty="0"/>
              <a:t>: </a:t>
            </a:r>
            <a:r>
              <a:rPr lang="de-CH" dirty="0" smtClean="0"/>
              <a:t>Energieproduktion im Jahresverlauf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6322" name="Picture 2" descr="G:\praktikum\matlab\energymodel-switzerland\scenario\SolarWindAusbau\09_YearCourseProdu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1080000"/>
            <a:ext cx="8576031" cy="57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3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SolarWindAusbau</a:t>
            </a:r>
            <a:r>
              <a:rPr lang="de-CH" dirty="0"/>
              <a:t>: </a:t>
            </a:r>
            <a:r>
              <a:rPr lang="de-CH" dirty="0" smtClean="0"/>
              <a:t>Energiekonsum im Jahresverlauf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7346" name="Picture 2" descr="G:\praktikum\matlab\energymodel-switzerland\scenario\SolarWindAusbau\10_YearCourseConsump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1080000"/>
            <a:ext cx="8576031" cy="57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8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SolarWindAusbau</a:t>
            </a:r>
            <a:r>
              <a:rPr lang="de-CH" dirty="0"/>
              <a:t>: </a:t>
            </a:r>
            <a:r>
              <a:rPr lang="de-CH" dirty="0" smtClean="0"/>
              <a:t>Verwendung überschüssiger Energie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8370" name="Picture 2" descr="G:\praktikum\matlab\energymodel-switzerland\scenario\SolarWindAusbau\11_EnergySurplusUs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080000"/>
            <a:ext cx="7626350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8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SolarWindAusbau</a:t>
            </a:r>
            <a:r>
              <a:rPr lang="de-CH" dirty="0"/>
              <a:t>: </a:t>
            </a:r>
            <a:r>
              <a:rPr lang="de-CH" dirty="0" smtClean="0"/>
              <a:t>Füllstand der Speicherseen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9394" name="Picture 2" descr="G:\praktikum\matlab\energymodel-switzerland\scenario\SolarWindAusbau\12_FillLevelStorageLak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620000"/>
            <a:ext cx="9720701" cy="48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4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Erneuerbar-B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0815" y="4019651"/>
            <a:ext cx="7650147" cy="1489966"/>
          </a:xfrm>
        </p:spPr>
        <p:txBody>
          <a:bodyPr/>
          <a:lstStyle/>
          <a:p>
            <a:r>
              <a:rPr lang="de-CH" dirty="0" smtClean="0"/>
              <a:t>Photovoltaik + Wind + Biomasse + Batterie</a:t>
            </a:r>
          </a:p>
        </p:txBody>
      </p:sp>
    </p:spTree>
    <p:extLst>
      <p:ext uri="{BB962C8B-B14F-4D97-AF65-F5344CB8AC3E}">
        <p14:creationId xmlns:p14="http://schemas.microsoft.com/office/powerpoint/2010/main" val="25017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Erneuerbar-B: </a:t>
            </a:r>
            <a:r>
              <a:rPr lang="de-CH" dirty="0"/>
              <a:t>Parameter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2706" name="Picture 2" descr="G:\praktikum\matlab\energymodel-switzerland\scenario\Erneuerbar-B\01_ParameterOver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080000"/>
            <a:ext cx="4699721" cy="559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1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Leistungsbilanz:	Grundlagen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463" y="973113"/>
            <a:ext cx="9385960" cy="5760640"/>
          </a:xfrm>
        </p:spPr>
        <p:txBody>
          <a:bodyPr/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CH" sz="2000" b="0" dirty="0" smtClean="0"/>
              <a:t>Inselbetrachtung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CH" sz="2000" b="0" dirty="0" smtClean="0"/>
              <a:t>Verbrauchsstatistik </a:t>
            </a:r>
            <a:r>
              <a:rPr lang="de-CH" sz="2000" b="0" dirty="0"/>
              <a:t>2010 (Zeitauflösung 15’):</a:t>
            </a:r>
            <a:br>
              <a:rPr lang="de-CH" sz="2000" b="0" dirty="0"/>
            </a:br>
            <a:r>
              <a:rPr lang="de-CH" sz="2000" b="0" dirty="0" err="1"/>
              <a:t>swissgrid</a:t>
            </a:r>
            <a:endParaRPr lang="de-CH" sz="2000" b="0" dirty="0"/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CH" sz="2000" b="0" dirty="0"/>
              <a:t>Produktionsstatistik 2010 (Zeitauflösung 1 Tag – 1 Woche</a:t>
            </a:r>
            <a:r>
              <a:rPr lang="de-CH" sz="2000" b="0" dirty="0" smtClean="0"/>
              <a:t>):</a:t>
            </a:r>
            <a:br>
              <a:rPr lang="de-CH" sz="2000" b="0" dirty="0" smtClean="0"/>
            </a:br>
            <a:r>
              <a:rPr lang="de-CH" sz="2000" b="0" dirty="0" smtClean="0"/>
              <a:t>Bundesamt </a:t>
            </a:r>
            <a:r>
              <a:rPr lang="de-CH" sz="2000" b="0" dirty="0"/>
              <a:t>für Energie und </a:t>
            </a:r>
            <a:r>
              <a:rPr lang="de-CH" sz="2000" b="0" dirty="0" err="1" smtClean="0"/>
              <a:t>swissnuclear</a:t>
            </a:r>
            <a:endParaRPr lang="de-CH" sz="2000" b="0" dirty="0"/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CH" sz="2000" b="0" dirty="0"/>
              <a:t>Speicherseen Füllgrad-Statistik 2010 (Zeitauflösung 1 Woche):</a:t>
            </a:r>
            <a:br>
              <a:rPr lang="de-CH" sz="2000" b="0" dirty="0"/>
            </a:br>
            <a:r>
              <a:rPr lang="de-CH" sz="2000" b="0" dirty="0"/>
              <a:t>Bundesamt für Energie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CH" sz="2000" b="0" dirty="0" smtClean="0"/>
              <a:t>Solar/Wind-Statistik </a:t>
            </a:r>
            <a:r>
              <a:rPr lang="de-CH" sz="2000" dirty="0" smtClean="0"/>
              <a:t>CH (</a:t>
            </a:r>
            <a:r>
              <a:rPr lang="de-CH" sz="2000" b="0" dirty="0" smtClean="0"/>
              <a:t>Jahresverlauf </a:t>
            </a:r>
            <a:r>
              <a:rPr lang="de-CH" sz="2000" b="0" dirty="0"/>
              <a:t>mit Zeitauflösung </a:t>
            </a:r>
            <a:r>
              <a:rPr lang="de-CH" sz="2000" b="0" dirty="0" smtClean="0"/>
              <a:t>1’):</a:t>
            </a:r>
            <a:br>
              <a:rPr lang="de-CH" sz="2000" b="0" dirty="0" smtClean="0"/>
            </a:br>
            <a:r>
              <a:rPr lang="de-CH" sz="2000" b="0" dirty="0" err="1" smtClean="0"/>
              <a:t>meteonorm</a:t>
            </a:r>
            <a:r>
              <a:rPr lang="de-CH" sz="2000" b="0" dirty="0" smtClean="0"/>
              <a:t/>
            </a:r>
            <a:br>
              <a:rPr lang="de-CH" sz="2000" b="0" dirty="0" smtClean="0"/>
            </a:br>
            <a:r>
              <a:rPr lang="de-CH" sz="2000" b="0" dirty="0" smtClean="0"/>
              <a:t>(</a:t>
            </a:r>
            <a:r>
              <a:rPr lang="de-CH" sz="2000" dirty="0" smtClean="0"/>
              <a:t>40 </a:t>
            </a:r>
            <a:r>
              <a:rPr lang="de-CH" sz="2000" dirty="0"/>
              <a:t>Standorte für </a:t>
            </a:r>
            <a:r>
              <a:rPr lang="de-CH" sz="2000" dirty="0" smtClean="0"/>
              <a:t>PV: 20 </a:t>
            </a:r>
            <a:r>
              <a:rPr lang="de-CH" sz="2000" dirty="0"/>
              <a:t>in </a:t>
            </a:r>
            <a:r>
              <a:rPr lang="de-CH" sz="2000" dirty="0" smtClean="0"/>
              <a:t>Städten</a:t>
            </a:r>
            <a:r>
              <a:rPr lang="de-CH" sz="2000" dirty="0"/>
              <a:t>, 20 </a:t>
            </a:r>
            <a:r>
              <a:rPr lang="de-CH" sz="2000" dirty="0" smtClean="0"/>
              <a:t>auf Bergen; 20 Standorte für Wind)</a:t>
            </a:r>
            <a:endParaRPr lang="de-CH" sz="2000" b="0" dirty="0" smtClean="0"/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CH" sz="2000" b="0" dirty="0" smtClean="0"/>
              <a:t>Ausbau Speicherseen auf 10 </a:t>
            </a:r>
            <a:r>
              <a:rPr lang="de-CH" sz="2000" b="0" dirty="0" err="1" smtClean="0"/>
              <a:t>TWh</a:t>
            </a:r>
            <a:r>
              <a:rPr lang="de-CH" sz="2000" b="0" dirty="0" smtClean="0"/>
              <a:t> wie geplant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CH" sz="2000" dirty="0" smtClean="0"/>
              <a:t>Ausbau Pumpspeicherwerke auf 5GW/ 200 </a:t>
            </a:r>
            <a:r>
              <a:rPr lang="de-CH" sz="2000" dirty="0" err="1" smtClean="0"/>
              <a:t>GWh</a:t>
            </a:r>
            <a:r>
              <a:rPr lang="de-CH" sz="2000" dirty="0" smtClean="0"/>
              <a:t> wie geplant</a:t>
            </a:r>
            <a:endParaRPr lang="de-CH" sz="2000" b="0" dirty="0"/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CH" sz="2000" b="0" dirty="0" smtClean="0"/>
              <a:t>Abschätzung Netzverluste, Speicherverluste Pumpspeicherwerke, Speicherverluste lokale Speicherung</a:t>
            </a:r>
            <a:endParaRPr lang="de-CH" sz="2000" b="0" dirty="0"/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294168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Erneuerbar-B: Jahresbilanz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777080"/>
            <a:ext cx="9385960" cy="4991131"/>
          </a:xfrm>
        </p:spPr>
        <p:txBody>
          <a:bodyPr/>
          <a:lstStyle/>
          <a:p>
            <a:endParaRPr lang="de-CH"/>
          </a:p>
        </p:txBody>
      </p:sp>
      <p:pic>
        <p:nvPicPr>
          <p:cNvPr id="73730" name="Picture 2" descr="G:\praktikum\matlab\energymodel-switzerland\scenario\Erneuerbar-B\02_EnergyBal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260000"/>
            <a:ext cx="9339262" cy="53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70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Erneuerbar-B: Verlauf einer Sommerwoche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4755" name="Picture 3" descr="G:\praktikum\matlab\energymodel-switzerland\scenario\Erneuerbar-B\06_WeekCourseSumm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1080000"/>
            <a:ext cx="8577089" cy="57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Erneuerbar-B: Verlauf einer Winterwoche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5778" name="Picture 2" descr="G:\praktikum\matlab\energymodel-switzerland\scenario\Erneuerbar-B\08_WeekCourseWin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1080000"/>
            <a:ext cx="8577089" cy="57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4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Erneuerbar-B: Energieproduktion im Jahresverlauf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76802" name="Picture 2" descr="G:\praktikum\matlab\energymodel-switzerland\scenario\Erneuerbar-B\09_YearCourseProdu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1080000"/>
            <a:ext cx="8576031" cy="57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2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Erneuerbar-B: Energiekonsum im Jahresverlauf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7826" name="Picture 2" descr="G:\praktikum\matlab\energymodel-switzerland\scenario\Erneuerbar-B\10_YearCourseConsump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1080000"/>
            <a:ext cx="8576031" cy="57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6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Erneuerbar-B: Verwendung überschüssiger Energie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8850" name="Picture 2" descr="G:\praktikum\matlab\energymodel-switzerland\scenario\Erneuerbar-B\11_EnergySurplusUs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080000"/>
            <a:ext cx="7626350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3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Erneuerbar-B: Füllstand der Speicherseen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79874" name="Picture 2" descr="G:\praktikum\matlab\energymodel-switzerland\scenario\Erneuerbar-B\12_FillLevelStorageLak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620000"/>
            <a:ext cx="9720701" cy="48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5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Lastverschiebung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0815" y="4019651"/>
            <a:ext cx="7650147" cy="1489966"/>
          </a:xfrm>
        </p:spPr>
        <p:txBody>
          <a:bodyPr/>
          <a:lstStyle/>
          <a:p>
            <a:r>
              <a:rPr lang="de-CH" dirty="0" smtClean="0"/>
              <a:t>Wirkung von Lastverschiebung</a:t>
            </a:r>
          </a:p>
        </p:txBody>
      </p:sp>
    </p:spTree>
    <p:extLst>
      <p:ext uri="{BB962C8B-B14F-4D97-AF65-F5344CB8AC3E}">
        <p14:creationId xmlns:p14="http://schemas.microsoft.com/office/powerpoint/2010/main" val="30436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Lastverschiebung: Parameter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G:\praktikum\matlab\energymodel-switzerland\scenario\Lastverschiebung\01_ParameterOver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080000"/>
            <a:ext cx="4699721" cy="559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5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Lastverschiebung: </a:t>
            </a:r>
            <a:r>
              <a:rPr lang="de-CH" dirty="0" smtClean="0"/>
              <a:t>Jahresbilanz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777080"/>
            <a:ext cx="9385960" cy="4991131"/>
          </a:xfrm>
        </p:spPr>
        <p:txBody>
          <a:bodyPr/>
          <a:lstStyle/>
          <a:p>
            <a:endParaRPr lang="de-CH"/>
          </a:p>
        </p:txBody>
      </p:sp>
      <p:pic>
        <p:nvPicPr>
          <p:cNvPr id="12290" name="Picture 2" descr="G:\praktikum\matlab\energymodel-switzerland\scenario\Lastverschiebung\02_EnergyBal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260000"/>
            <a:ext cx="9339262" cy="53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7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Jährliche Globalstrahlung</a:t>
            </a:r>
            <a:endParaRPr lang="de-CH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2" descr="C:\Users\akettner\Desktop\gh_map_switzerland_v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48" y="1710700"/>
            <a:ext cx="7612671" cy="516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5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Lastverschiebung: </a:t>
            </a:r>
            <a:r>
              <a:rPr lang="de-CH" dirty="0" smtClean="0"/>
              <a:t>Verlauf einer Sommerwoche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3314" name="Picture 2" descr="G:\praktikum\matlab\energymodel-switzerland\scenario\Lastverschiebung\06_WeekCourseSumm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1080000"/>
            <a:ext cx="8577089" cy="57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4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Lastverschiebung: </a:t>
            </a:r>
            <a:r>
              <a:rPr lang="de-CH" dirty="0" smtClean="0"/>
              <a:t>Verlauf einer Winterwoche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4338" name="Picture 2" descr="G:\praktikum\matlab\energymodel-switzerland\scenario\Lastverschiebung\08_WeekCourseWin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1" y="1080000"/>
            <a:ext cx="8577089" cy="57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51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Lastverschiebung: </a:t>
            </a:r>
            <a:r>
              <a:rPr lang="de-CH" dirty="0" smtClean="0"/>
              <a:t>Energieproduktion im Jahresverlauf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5362" name="Picture 2" descr="G:\praktikum\matlab\energymodel-switzerland\scenario\Lastverschiebung\09_YearCourseProdu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1080000"/>
            <a:ext cx="8577089" cy="57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38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Lastverschiebung: </a:t>
            </a:r>
            <a:r>
              <a:rPr lang="de-CH" dirty="0" smtClean="0"/>
              <a:t>Energiekonsum im Jahresverlauf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6386" name="Picture 2" descr="G:\praktikum\matlab\energymodel-switzerland\scenario\Lastverschiebung\10_YearCourseConsump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1080000"/>
            <a:ext cx="8577089" cy="57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8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Lastverschiebung: </a:t>
            </a:r>
            <a:r>
              <a:rPr lang="de-CH" dirty="0" smtClean="0"/>
              <a:t>Verwendung überschüssiger Energie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7410" name="Picture 2" descr="G:\praktikum\matlab\energymodel-switzerland\scenario\Lastverschiebung\11_EnergySurplusUs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080000"/>
            <a:ext cx="7626350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1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Lastverschiebung: </a:t>
            </a:r>
            <a:r>
              <a:rPr lang="de-CH" dirty="0" smtClean="0"/>
              <a:t>Füllstand der Speicherseen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8434" name="Picture 2" descr="G:\praktikum\matlab\energymodel-switzerland\scenario\Lastverschiebung\12_FillLevelStorageLak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619999"/>
            <a:ext cx="9720701" cy="48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Zusammenfassung Simulation der Szenarien</a:t>
            </a:r>
            <a:endParaRPr lang="de-CH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57463" y="1045121"/>
            <a:ext cx="9385960" cy="539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CH" sz="2400" b="0" dirty="0" smtClean="0"/>
              <a:t>Alle vorgeschlagenen Szenarien des Bundes sind realisierbar (</a:t>
            </a:r>
            <a:r>
              <a:rPr lang="de-CH" sz="2400" b="0" dirty="0" err="1" smtClean="0"/>
              <a:t>d.H.</a:t>
            </a:r>
            <a:r>
              <a:rPr lang="de-CH" sz="2400" b="0" dirty="0" smtClean="0"/>
              <a:t>, der Ausstieg aus der Kernenergie ist möglich)</a:t>
            </a:r>
          </a:p>
          <a:p>
            <a:pPr eaLnBrk="1" hangingPunct="1"/>
            <a:r>
              <a:rPr lang="de-CH" sz="2400" b="0" dirty="0" smtClean="0"/>
              <a:t>Eine Versorgung der Schweiz mit elektrischer Energie aus Wasser &amp; Sonne ist ohne Ausbau der Speicherseen nicht möglich; es fehlt im Winterhalbjahr rund 1 </a:t>
            </a:r>
            <a:r>
              <a:rPr lang="de-CH" sz="2400" b="0" dirty="0" err="1" smtClean="0"/>
              <a:t>TWh</a:t>
            </a:r>
            <a:r>
              <a:rPr lang="de-CH" sz="2400" b="0" dirty="0" smtClean="0"/>
              <a:t>.</a:t>
            </a:r>
          </a:p>
          <a:p>
            <a:pPr eaLnBrk="1" hangingPunct="1"/>
            <a:r>
              <a:rPr lang="de-CH" sz="2400" b="0" dirty="0" smtClean="0"/>
              <a:t>Eine Versorgung der Schweiz aus 100% erneuerbaren Energien (Wasser, Sonne, Wind und Biomasse) ist ohne Ausbau der Speicherseen/ Pumpspeicherwerken möglich. Es gibt mehrere mögliche Lösungen.</a:t>
            </a:r>
          </a:p>
          <a:p>
            <a:pPr>
              <a:buFont typeface="Arial" pitchFamily="34" charset="0"/>
              <a:buChar char="•"/>
            </a:pPr>
            <a:r>
              <a:rPr lang="de-CH" sz="2400" b="0" dirty="0"/>
              <a:t>Die Schweiz ist geradezu ideal für die Energiewende vorbereitet</a:t>
            </a:r>
          </a:p>
          <a:p>
            <a:pPr>
              <a:buFont typeface="Arial" pitchFamily="34" charset="0"/>
              <a:buChar char="•"/>
            </a:pPr>
            <a:r>
              <a:rPr lang="de-CH" sz="2400" b="0" dirty="0" smtClean="0"/>
              <a:t>Der stufenweise Ausstieg aus der Kernenergie ist auch ohne </a:t>
            </a:r>
            <a:r>
              <a:rPr lang="de-CH" sz="2400" b="0" dirty="0" err="1" smtClean="0"/>
              <a:t>GuD</a:t>
            </a:r>
            <a:r>
              <a:rPr lang="de-CH" sz="2400" b="0" dirty="0" smtClean="0"/>
              <a:t> möglich (wurde simuliert aber hier nicht gezeigt)</a:t>
            </a:r>
            <a:endParaRPr lang="de-CH" sz="2400" b="0" dirty="0"/>
          </a:p>
          <a:p>
            <a:pPr eaLnBrk="1" hangingPunct="1"/>
            <a:r>
              <a:rPr lang="de-CH" sz="2400" b="0" dirty="0" smtClean="0"/>
              <a:t>Bei allen Simulationen wurde die Schweiz als «Insel» betrachtet; es ist möglich, zusätzliche Geschäftsmodelle mit Stromhandel diesen Simulationen zu überlagern.</a:t>
            </a:r>
          </a:p>
          <a:p>
            <a:pPr eaLnBrk="1" hangingPunct="1"/>
            <a:endParaRPr lang="de-CH" sz="2400" b="0" dirty="0"/>
          </a:p>
        </p:txBody>
      </p:sp>
    </p:spTree>
    <p:extLst>
      <p:ext uri="{BB962C8B-B14F-4D97-AF65-F5344CB8AC3E}">
        <p14:creationId xmlns:p14="http://schemas.microsoft.com/office/powerpoint/2010/main" val="267954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</a:t>
            </a:r>
            <a:r>
              <a:rPr lang="de-CH" dirty="0" smtClean="0"/>
              <a:t>.0	Volkswirtschaftliche Kosten</a:t>
            </a:r>
            <a:endParaRPr lang="de-CH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57463" y="1336270"/>
            <a:ext cx="9385960" cy="539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CH" sz="2400" b="0" dirty="0" smtClean="0"/>
              <a:t>Im </a:t>
            </a:r>
            <a:r>
              <a:rPr lang="de-CH" sz="2400" b="0" dirty="0"/>
              <a:t>folgenden werden nun die volkswirtschaftlichen Kosten für die verschiedenen Szenarien abgeschätzt.</a:t>
            </a:r>
          </a:p>
          <a:p>
            <a:pPr eaLnBrk="1" hangingPunct="1"/>
            <a:r>
              <a:rPr lang="de-CH" sz="2400" b="0" dirty="0"/>
              <a:t>Die gewählten Parameter sind plausible Einschätzungen; sie können verändert werden. </a:t>
            </a:r>
          </a:p>
          <a:p>
            <a:pPr eaLnBrk="1" hangingPunct="1"/>
            <a:r>
              <a:rPr lang="de-CH" sz="2400" b="0" dirty="0"/>
              <a:t>Bei Szenario WWB wird mit einer Erneuerung der Kernenergie gerechnet, da </a:t>
            </a:r>
            <a:r>
              <a:rPr lang="de-CH" sz="2400" b="0" dirty="0" smtClean="0"/>
              <a:t>auch die </a:t>
            </a:r>
            <a:r>
              <a:rPr lang="de-CH" sz="2400" b="0" dirty="0"/>
              <a:t>bestehenden </a:t>
            </a:r>
            <a:r>
              <a:rPr lang="de-CH" sz="2400" b="0" dirty="0" smtClean="0"/>
              <a:t>Kernkraftwerke </a:t>
            </a:r>
            <a:r>
              <a:rPr lang="de-CH" sz="2400" b="0" dirty="0"/>
              <a:t>erneuert werden müssen</a:t>
            </a:r>
          </a:p>
          <a:p>
            <a:pPr eaLnBrk="1" hangingPunct="1"/>
            <a:r>
              <a:rPr lang="de-CH" sz="2400" b="0" dirty="0"/>
              <a:t>Die Mehrkosten sollten in Bezug auf dieses Szenario verglichen werden</a:t>
            </a:r>
          </a:p>
          <a:p>
            <a:pPr eaLnBrk="1" hangingPunct="1"/>
            <a:r>
              <a:rPr lang="de-CH" sz="2400" b="0" dirty="0"/>
              <a:t>Es werden keine Aussagen zur Finanzierung gemacht (diese wird durch die Politik bestimmt)</a:t>
            </a:r>
          </a:p>
        </p:txBody>
      </p:sp>
    </p:spTree>
    <p:extLst>
      <p:ext uri="{BB962C8B-B14F-4D97-AF65-F5344CB8AC3E}">
        <p14:creationId xmlns:p14="http://schemas.microsoft.com/office/powerpoint/2010/main" val="123392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18" y="287108"/>
            <a:ext cx="10235701" cy="1260475"/>
          </a:xfrm>
        </p:spPr>
        <p:txBody>
          <a:bodyPr/>
          <a:lstStyle/>
          <a:p>
            <a:r>
              <a:rPr lang="de-CH" dirty="0"/>
              <a:t>3</a:t>
            </a:r>
            <a:r>
              <a:rPr lang="de-CH" dirty="0" smtClean="0"/>
              <a:t>.1	Volkswirtschaftliche Kosten der Energieträger</a:t>
            </a:r>
            <a:endParaRPr lang="de-CH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06654"/>
              </p:ext>
            </p:extLst>
          </p:nvPr>
        </p:nvGraphicFramePr>
        <p:xfrm>
          <a:off x="879823" y="757089"/>
          <a:ext cx="9073008" cy="612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  <a:gridCol w="2088232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Kosten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/ kWh]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Flusskraftwerke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Speicherkraftwerke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heute</a:t>
                      </a:r>
                      <a:r>
                        <a:rPr lang="en-US" sz="1800" dirty="0" smtClean="0"/>
                        <a:t> 4.5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Rp</a:t>
                      </a:r>
                      <a:r>
                        <a:rPr lang="en-US" sz="1800" baseline="0" dirty="0" smtClean="0"/>
                        <a:t>/kWh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5.5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Kernkraftwerke</a:t>
                      </a:r>
                      <a:r>
                        <a:rPr lang="en-US" sz="1800" dirty="0" smtClean="0"/>
                        <a:t> (</a:t>
                      </a:r>
                      <a:r>
                        <a:rPr lang="en-US" sz="1800" dirty="0" err="1" smtClean="0"/>
                        <a:t>heute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5.6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Kernkraftwerke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heute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chemeClr val="dk1"/>
                          </a:solidFill>
                        </a:rPr>
                        <a:t>inkl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dk1"/>
                          </a:solidFill>
                        </a:rPr>
                        <a:t>Risiko</a:t>
                      </a:r>
                      <a:r>
                        <a:rPr lang="en-US" sz="1800" dirty="0" smtClean="0"/>
                        <a:t>)</a:t>
                      </a:r>
                    </a:p>
                    <a:p>
                      <a:r>
                        <a:rPr lang="en-US" sz="1600" b="0" dirty="0" err="1" smtClean="0"/>
                        <a:t>Kosten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Supergau</a:t>
                      </a:r>
                      <a:r>
                        <a:rPr lang="en-US" sz="1600" b="0" dirty="0" smtClean="0"/>
                        <a:t>: CHF 5000 Mia, 0.2 ‰ / KKW &amp; a, 5 KKW’s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Produktion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: ca. 28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TWh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Jahr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23.5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Kernkraftwerke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800" dirty="0" err="1" smtClean="0"/>
                        <a:t>neu</a:t>
                      </a:r>
                      <a:r>
                        <a:rPr lang="en-US" sz="1800" dirty="0" smtClean="0"/>
                        <a:t>)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1.5 GW à 15 Mia CHF,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Zins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: 6%,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Lebensdauer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: 50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Jahre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Unterhalt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: 3%,</a:t>
                      </a:r>
                      <a:b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Produktion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: ca. 12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TWh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Jahr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12.1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Solar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kWp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à 1.5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kCHF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Zins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: 3%,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Lebensdauer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: 25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Jahre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Unterhalt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: 1%,</a:t>
                      </a:r>
                      <a:b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Produktion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: ca. 1500 kWh/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Jahr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8.2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427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Wind </a:t>
                      </a:r>
                    </a:p>
                    <a:p>
                      <a:pPr marL="0" marR="0" indent="0" algn="l" defTabSz="10427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MWp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à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2 MCH,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Zins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: 4.5%,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Lebensdauer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: 40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Jahre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Unterhalt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: 4%,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Produktion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: ca. 2000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MWh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Jahr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9.7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427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KVA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427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/>
                        <a:t>GuD</a:t>
                      </a:r>
                      <a:endParaRPr lang="en-US" sz="1800" b="1" dirty="0" smtClean="0"/>
                    </a:p>
                    <a:p>
                      <a:pPr marL="0" marR="0" indent="0" algn="l" defTabSz="10427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MWp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à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1 MCH,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Zins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: 4.5%,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Lebensdauer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: 30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Jahre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Unterhalt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: 1%,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Brennstoff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5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/ kWh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dk1"/>
                          </a:solidFill>
                        </a:rPr>
                        <a:t>Betrieb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</a:rPr>
                        <a:t>: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ca. 4000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Volllaststunden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Jahr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6.8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86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</a:t>
            </a:r>
            <a:r>
              <a:rPr lang="de-CH" dirty="0" smtClean="0"/>
              <a:t>.2	Volkswirtschaftliche Kosten der Szenarien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74959"/>
              </p:ext>
            </p:extLst>
          </p:nvPr>
        </p:nvGraphicFramePr>
        <p:xfrm>
          <a:off x="751534" y="1045121"/>
          <a:ext cx="9273305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1378"/>
                <a:gridCol w="2529679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Kosten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[Mia CHF/a]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Kosten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 kWh]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WWB (</a:t>
                      </a:r>
                      <a:r>
                        <a:rPr lang="en-US" dirty="0" err="1" smtClean="0"/>
                        <a:t>ohne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Risiko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WWB (</a:t>
                      </a:r>
                      <a:r>
                        <a:rPr lang="en-US" dirty="0" err="1" smtClean="0"/>
                        <a:t>mit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Risiko</a:t>
                      </a:r>
                      <a:r>
                        <a:rPr lang="en-US" dirty="0" smtClean="0"/>
                        <a:t> 0.2</a:t>
                      </a:r>
                      <a:r>
                        <a:rPr lang="en-US" baseline="0" dirty="0" smtClean="0"/>
                        <a:t> ‰</a:t>
                      </a:r>
                      <a:r>
                        <a:rPr lang="en-US" dirty="0" smtClean="0"/>
                        <a:t>) 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WWB </a:t>
                      </a:r>
                      <a:r>
                        <a:rPr lang="en-US" dirty="0" err="1" smtClean="0"/>
                        <a:t>mit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neuen</a:t>
                      </a:r>
                      <a:r>
                        <a:rPr lang="en-US" smtClean="0"/>
                        <a:t> KKW (</a:t>
                      </a:r>
                      <a:r>
                        <a:rPr lang="en-US" dirty="0" err="1" smtClean="0"/>
                        <a:t>ohne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Risiko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Progros</a:t>
                      </a:r>
                      <a:r>
                        <a:rPr lang="en-US" dirty="0" smtClean="0"/>
                        <a:t> NEP-E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Solarausbau</a:t>
                      </a:r>
                      <a:r>
                        <a:rPr lang="en-US" dirty="0" smtClean="0"/>
                        <a:t>-A (1 </a:t>
                      </a:r>
                      <a:r>
                        <a:rPr lang="en-US" dirty="0" err="1" smtClean="0"/>
                        <a:t>Standort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geht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nicht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r>
                        <a:rPr lang="en-US" dirty="0" smtClean="0"/>
                        <a:t>) 9.46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geht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nicht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r>
                        <a:rPr lang="en-US" dirty="0" smtClean="0"/>
                        <a:t>) 15.8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Solarausbau</a:t>
                      </a:r>
                      <a:r>
                        <a:rPr lang="en-US" dirty="0" smtClean="0"/>
                        <a:t>-B (40 </a:t>
                      </a:r>
                      <a:r>
                        <a:rPr lang="en-US" dirty="0" err="1" smtClean="0"/>
                        <a:t>Standorte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geht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nicht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r>
                        <a:rPr lang="en-US" dirty="0" smtClean="0"/>
                        <a:t>) 9.24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geht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nicht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r>
                        <a:rPr lang="en-US" dirty="0" smtClean="0"/>
                        <a:t>) 15.4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427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Solar &amp; Wind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427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Solar &amp; Wind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baseline="0" dirty="0" err="1" smtClean="0"/>
                        <a:t>Biomasse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427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Solar &amp; Wind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baseline="0" dirty="0" err="1" smtClean="0"/>
                        <a:t>Biomasse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baseline="0" dirty="0" err="1" smtClean="0"/>
                        <a:t>Batterie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427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Batterien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427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Lastverschiebung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463" y="6364421"/>
            <a:ext cx="663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*) </a:t>
            </a:r>
            <a:r>
              <a:rPr lang="en-US" sz="1800" b="0" dirty="0" err="1" smtClean="0"/>
              <a:t>Kosten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Supergau</a:t>
            </a:r>
            <a:r>
              <a:rPr lang="en-US" sz="1800" b="0" dirty="0" smtClean="0"/>
              <a:t>: CHF 5000 Mia, </a:t>
            </a:r>
            <a:r>
              <a:rPr lang="en-US" sz="1800" b="0" dirty="0"/>
              <a:t>0.2 </a:t>
            </a:r>
            <a:r>
              <a:rPr lang="en-US" sz="1800" b="0" dirty="0" smtClean="0"/>
              <a:t>‰ / KKW &amp; a, 5 KKW’s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1297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Monatliche Globalstrahlung</a:t>
            </a:r>
            <a:endParaRPr lang="de-CH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4" descr="G:\ToniPSI\Sonneneinstrahlung_Städte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1" y="1765202"/>
            <a:ext cx="4768731" cy="500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:\ToniPSI\Sonneneinstrahlung_Berge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1" y="1765201"/>
            <a:ext cx="4768734" cy="500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9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3.3	Zusammenfassung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463" y="973113"/>
            <a:ext cx="9385960" cy="55666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CH" sz="2400" b="0" dirty="0"/>
              <a:t>Die Energiewende (keine Kernkraft, kein zusätzliches CO2) ist in der Schweiz technisch möglich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400" b="0" dirty="0" smtClean="0"/>
              <a:t>Die </a:t>
            </a:r>
            <a:r>
              <a:rPr lang="de-CH" sz="2400" b="0" dirty="0"/>
              <a:t>volkswirtschaftlichen Kosten sind </a:t>
            </a:r>
            <a:r>
              <a:rPr lang="de-CH" sz="2400" b="0" dirty="0" smtClean="0"/>
              <a:t>für alle Energieszenarios im gleichen Rahmen</a:t>
            </a:r>
            <a:endParaRPr lang="de-CH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sz="2400" b="0" dirty="0"/>
              <a:t>Die Energiewende schafft zusätzliche Arbeitsplätze in der Schweiz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400" b="0" dirty="0"/>
              <a:t>Die Energiewende verringert die Auslandabhängigkeit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400" b="0" dirty="0"/>
              <a:t>Die Energiewende </a:t>
            </a:r>
            <a:r>
              <a:rPr lang="de-CH" sz="2400" b="0" dirty="0" smtClean="0"/>
              <a:t>schafft </a:t>
            </a:r>
            <a:r>
              <a:rPr lang="de-CH" sz="2400" b="0" dirty="0"/>
              <a:t>neue Gewinner und Verlierer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400" b="0" dirty="0"/>
              <a:t>Damit sie gelingt, müssen die politischen Weichen richtig gestellt </a:t>
            </a:r>
            <a:r>
              <a:rPr lang="de-CH" sz="2400" b="0" dirty="0" smtClean="0"/>
              <a:t>werden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400" b="0" dirty="0" smtClean="0">
                <a:solidFill>
                  <a:srgbClr val="FF0000"/>
                </a:solidFill>
              </a:rPr>
              <a:t>Achtung: Es wurde eine (volkswirtschaftliche) Systemoptimierung durchgeführt. Diese wurde nicht auf bestehende Gesetze und Verordnungen überprüft.</a:t>
            </a:r>
            <a:endParaRPr lang="de-CH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5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4</a:t>
            </a:r>
            <a:r>
              <a:rPr lang="de-CH" dirty="0" smtClean="0"/>
              <a:t>.1	Elektrische Netze heute:</a:t>
            </a:r>
            <a:br>
              <a:rPr lang="de-CH" dirty="0" smtClean="0"/>
            </a:br>
            <a:r>
              <a:rPr lang="de-CH" dirty="0" smtClean="0"/>
              <a:t>	Mengengerüst nach Ebenen</a:t>
            </a:r>
            <a:endParaRPr lang="de-CH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700146"/>
              </p:ext>
            </p:extLst>
          </p:nvPr>
        </p:nvGraphicFramePr>
        <p:xfrm>
          <a:off x="504644" y="1616477"/>
          <a:ext cx="9417539" cy="473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719"/>
                <a:gridCol w="1315185"/>
                <a:gridCol w="1209970"/>
                <a:gridCol w="2419941"/>
                <a:gridCol w="1704480"/>
                <a:gridCol w="1926244"/>
              </a:tblGrid>
              <a:tr h="806704">
                <a:tc>
                  <a:txBody>
                    <a:bodyPr/>
                    <a:lstStyle/>
                    <a:p>
                      <a:r>
                        <a:rPr lang="de-CH" sz="1500" dirty="0" smtClean="0"/>
                        <a:t>Netzebene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r>
                        <a:rPr lang="de-CH" sz="1500" dirty="0" smtClean="0"/>
                        <a:t>Spannung [</a:t>
                      </a:r>
                      <a:r>
                        <a:rPr lang="de-CH" sz="1500" dirty="0" err="1" smtClean="0"/>
                        <a:t>kV</a:t>
                      </a:r>
                      <a:r>
                        <a:rPr lang="de-CH" sz="1500" dirty="0" smtClean="0"/>
                        <a:t>]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r>
                        <a:rPr lang="de-CH" sz="1500" dirty="0" smtClean="0"/>
                        <a:t>Anzahl</a:t>
                      </a:r>
                      <a:r>
                        <a:rPr lang="de-CH" sz="1500" baseline="0" dirty="0" smtClean="0"/>
                        <a:t> Regionen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r>
                        <a:rPr lang="de-CH" sz="1500" dirty="0" smtClean="0"/>
                        <a:t>Anzahl Abgänge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r>
                        <a:rPr lang="de-CH" sz="1500" dirty="0" smtClean="0"/>
                        <a:t>Zeitwert</a:t>
                      </a:r>
                    </a:p>
                    <a:p>
                      <a:r>
                        <a:rPr lang="de-CH" sz="1500" dirty="0" smtClean="0"/>
                        <a:t>[MCHF]</a:t>
                      </a:r>
                    </a:p>
                    <a:p>
                      <a:r>
                        <a:rPr lang="de-DE" sz="1500" dirty="0" smtClean="0"/>
                        <a:t>Tot: 18 Mia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r>
                        <a:rPr lang="de-CH" sz="1500" dirty="0" smtClean="0"/>
                        <a:t>Zeitwert</a:t>
                      </a:r>
                    </a:p>
                    <a:p>
                      <a:r>
                        <a:rPr lang="de-CH" sz="1500" dirty="0" smtClean="0"/>
                        <a:t>Relativ auf Total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</a:tr>
              <a:tr h="510356">
                <a:tc>
                  <a:txBody>
                    <a:bodyPr/>
                    <a:lstStyle/>
                    <a:p>
                      <a:r>
                        <a:rPr lang="de-CH" sz="1500" noProof="0" dirty="0" smtClean="0"/>
                        <a:t>N1</a:t>
                      </a:r>
                      <a:endParaRPr lang="de-CH" sz="1500" noProof="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220/ 380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1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 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1750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9.7%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</a:tr>
              <a:tr h="51035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N2</a:t>
                      </a:r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148 </a:t>
                      </a:r>
                      <a:r>
                        <a:rPr lang="en-US" sz="1500" dirty="0" err="1" smtClean="0"/>
                        <a:t>Trafos</a:t>
                      </a:r>
                      <a:r>
                        <a:rPr lang="en-US" sz="1500" dirty="0" smtClean="0"/>
                        <a:t> (</a:t>
                      </a:r>
                      <a:r>
                        <a:rPr lang="en-US" sz="1500" dirty="0" err="1" smtClean="0"/>
                        <a:t>inkl</a:t>
                      </a:r>
                      <a:r>
                        <a:rPr lang="en-US" sz="1500" dirty="0" smtClean="0"/>
                        <a:t>. Res.)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350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2%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</a:tr>
              <a:tr h="51035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N3</a:t>
                      </a:r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36 -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220</a:t>
                      </a:r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err="1" smtClean="0"/>
                        <a:t>Ca</a:t>
                      </a:r>
                      <a:r>
                        <a:rPr lang="en-US" sz="1500" dirty="0" smtClean="0"/>
                        <a:t> 128</a:t>
                      </a:r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endParaRPr lang="de-CH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2460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13.7%</a:t>
                      </a:r>
                    </a:p>
                  </a:txBody>
                  <a:tcPr marL="106886" marR="106886" marT="50419" marB="50419"/>
                </a:tc>
              </a:tr>
              <a:tr h="51035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N4</a:t>
                      </a:r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2600 </a:t>
                      </a:r>
                      <a:r>
                        <a:rPr lang="en-US" sz="1500" dirty="0" err="1" smtClean="0"/>
                        <a:t>Trafos</a:t>
                      </a:r>
                      <a:r>
                        <a:rPr lang="en-US" sz="1500" dirty="0" smtClean="0"/>
                        <a:t> (</a:t>
                      </a:r>
                      <a:r>
                        <a:rPr lang="en-US" sz="1500" dirty="0" err="1" smtClean="0"/>
                        <a:t>inkl</a:t>
                      </a:r>
                      <a:r>
                        <a:rPr lang="en-US" sz="1500" dirty="0" smtClean="0"/>
                        <a:t>.</a:t>
                      </a:r>
                      <a:r>
                        <a:rPr lang="en-US" sz="1500" baseline="0" dirty="0" smtClean="0"/>
                        <a:t> Res)</a:t>
                      </a:r>
                      <a:endParaRPr lang="en-US" sz="1500" dirty="0" smtClean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1140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6.3%</a:t>
                      </a:r>
                    </a:p>
                  </a:txBody>
                  <a:tcPr marL="106886" marR="106886" marT="50419" marB="50419"/>
                </a:tc>
              </a:tr>
              <a:tr h="51035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N5</a:t>
                      </a:r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 </a:t>
                      </a:r>
                      <a:r>
                        <a:rPr lang="en-US" sz="1500" baseline="0" dirty="0" smtClean="0"/>
                        <a:t>- </a:t>
                      </a:r>
                      <a:r>
                        <a:rPr lang="en-US" sz="1500" dirty="0" smtClean="0"/>
                        <a:t>36</a:t>
                      </a:r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? (&lt;2600)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endParaRPr lang="de-CH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3500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19.5%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</a:tr>
              <a:tr h="57141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N6</a:t>
                      </a:r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53’000 </a:t>
                      </a:r>
                      <a:r>
                        <a:rPr lang="en-US" sz="1500" dirty="0" err="1" smtClean="0"/>
                        <a:t>Trafos</a:t>
                      </a:r>
                      <a:endParaRPr lang="en-US" sz="1500" dirty="0" smtClean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1140</a:t>
                      </a:r>
                    </a:p>
                    <a:p>
                      <a:pPr algn="r"/>
                      <a:r>
                        <a:rPr lang="de-DE" sz="1500" dirty="0" smtClean="0">
                          <a:solidFill>
                            <a:srgbClr val="FF0000"/>
                          </a:solidFill>
                        </a:rPr>
                        <a:t>+600</a:t>
                      </a:r>
                      <a:endParaRPr lang="de-CH" sz="1500" dirty="0">
                        <a:solidFill>
                          <a:srgbClr val="FF0000"/>
                        </a:solidFill>
                      </a:endParaRP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9.7%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</a:tr>
              <a:tr h="80670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N7</a:t>
                      </a:r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aseline="0" dirty="0" smtClean="0"/>
                        <a:t> &lt; </a:t>
                      </a:r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153’000 (</a:t>
                      </a:r>
                      <a:r>
                        <a:rPr lang="en-US" sz="1500" dirty="0" err="1" smtClean="0"/>
                        <a:t>Verteil-kabine</a:t>
                      </a:r>
                      <a:r>
                        <a:rPr lang="en-US" sz="1500" dirty="0" smtClean="0"/>
                        <a:t>) </a:t>
                      </a:r>
                      <a:endParaRPr lang="en-US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4650</a:t>
                      </a:r>
                    </a:p>
                    <a:p>
                      <a:pPr algn="r"/>
                      <a:r>
                        <a:rPr lang="de-DE" sz="1500" dirty="0" smtClean="0">
                          <a:solidFill>
                            <a:srgbClr val="FF0000"/>
                          </a:solidFill>
                        </a:rPr>
                        <a:t>+2400</a:t>
                      </a:r>
                      <a:endParaRPr lang="de-CH" sz="15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r"/>
                      <a:endParaRPr lang="de-CH" sz="15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500" dirty="0" smtClean="0"/>
                        <a:t>39.2%</a:t>
                      </a:r>
                      <a:endParaRPr lang="de-CH" sz="1500" dirty="0"/>
                    </a:p>
                  </a:txBody>
                  <a:tcPr marL="106886" marR="106886" marT="50419" marB="50419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662318" y="6443275"/>
            <a:ext cx="3206589" cy="2899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de-DE" sz="1200" b="0" dirty="0"/>
              <a:t>2400/600: Geschätzt mittels </a:t>
            </a:r>
            <a:r>
              <a:rPr lang="de-DE" sz="1200" b="0" dirty="0" err="1"/>
              <a:t>ElCom</a:t>
            </a:r>
            <a:r>
              <a:rPr lang="de-DE" sz="1200" b="0" dirty="0"/>
              <a:t> Zahlen</a:t>
            </a:r>
            <a:endParaRPr lang="de-CH" sz="1200" b="0" dirty="0"/>
          </a:p>
        </p:txBody>
      </p:sp>
      <p:sp>
        <p:nvSpPr>
          <p:cNvPr id="8" name="Textfeld 2"/>
          <p:cNvSpPr txBox="1"/>
          <p:nvPr/>
        </p:nvSpPr>
        <p:spPr>
          <a:xfrm>
            <a:off x="538303" y="6443781"/>
            <a:ext cx="3149832" cy="2899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de-DE" sz="1200" b="0" dirty="0"/>
              <a:t>Quelle: </a:t>
            </a:r>
            <a:r>
              <a:rPr lang="de-DE" sz="1200" b="0" dirty="0" err="1"/>
              <a:t>ElCom</a:t>
            </a:r>
            <a:r>
              <a:rPr lang="de-DE" sz="1200" b="0" dirty="0"/>
              <a:t> 2010, Jahresbericht</a:t>
            </a:r>
            <a:endParaRPr lang="de-CH" sz="1200" b="0" dirty="0">
              <a:solidFill>
                <a:srgbClr val="FF0000"/>
              </a:solidFill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10079543" y="4992604"/>
            <a:ext cx="593368" cy="53619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Ca. 75%</a:t>
            </a:r>
            <a:endParaRPr lang="de-CH" sz="1400" dirty="0">
              <a:solidFill>
                <a:srgbClr val="FF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9878633" y="4002094"/>
            <a:ext cx="200910" cy="2441181"/>
          </a:xfrm>
          <a:prstGeom prst="rightBrac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4287" tIns="52144" rIns="104287" bIns="52144"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3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4</a:t>
            </a:r>
            <a:r>
              <a:rPr lang="de-CH" dirty="0" smtClean="0"/>
              <a:t>.2	Ausgangslage Stromnetze </a:t>
            </a:r>
            <a:endParaRPr lang="de-CH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57463" y="1621185"/>
            <a:ext cx="938596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CH" sz="2300" b="0" dirty="0"/>
              <a:t>Die Kosten des Stromnetzes sind wie folgt </a:t>
            </a:r>
            <a:r>
              <a:rPr lang="de-CH" sz="2300" b="0" dirty="0" smtClean="0"/>
              <a:t>verteilt</a:t>
            </a:r>
          </a:p>
          <a:p>
            <a:pPr lvl="1" eaLnBrk="1" hangingPunct="1"/>
            <a:r>
              <a:rPr lang="de-CH" sz="2000" b="0" dirty="0" smtClean="0"/>
              <a:t>rund </a:t>
            </a:r>
            <a:r>
              <a:rPr lang="de-CH" sz="2000" b="0" dirty="0"/>
              <a:t>25% auf Netzebenen N1 – </a:t>
            </a:r>
            <a:r>
              <a:rPr lang="de-CH" sz="2000" b="0" dirty="0" smtClean="0"/>
              <a:t>N3</a:t>
            </a:r>
          </a:p>
          <a:p>
            <a:pPr lvl="1" eaLnBrk="1" hangingPunct="1"/>
            <a:r>
              <a:rPr lang="de-CH" sz="2000" b="0" dirty="0" smtClean="0"/>
              <a:t>rund </a:t>
            </a:r>
            <a:r>
              <a:rPr lang="de-CH" sz="2000" b="0" dirty="0"/>
              <a:t>75% auf Netzebenen N4 – </a:t>
            </a:r>
            <a:r>
              <a:rPr lang="de-CH" sz="2000" b="0" dirty="0" smtClean="0"/>
              <a:t>N7</a:t>
            </a:r>
            <a:endParaRPr lang="de-CH" sz="2000" b="0" dirty="0"/>
          </a:p>
          <a:p>
            <a:pPr eaLnBrk="1" hangingPunct="1"/>
            <a:r>
              <a:rPr lang="de-CH" sz="2300" b="0" dirty="0" smtClean="0"/>
              <a:t>Elektrisches Netz</a:t>
            </a:r>
          </a:p>
          <a:p>
            <a:pPr lvl="1" eaLnBrk="1" hangingPunct="1"/>
            <a:r>
              <a:rPr lang="de-CH" sz="2000" b="0" dirty="0" smtClean="0"/>
              <a:t>Investitionswert: </a:t>
            </a:r>
            <a:r>
              <a:rPr lang="de-CH" sz="2000" b="0" dirty="0"/>
              <a:t>rund 60 Mia. </a:t>
            </a:r>
            <a:r>
              <a:rPr lang="de-CH" sz="2000" b="0" dirty="0" smtClean="0"/>
              <a:t>CHF</a:t>
            </a:r>
          </a:p>
          <a:p>
            <a:pPr lvl="1" eaLnBrk="1" hangingPunct="1"/>
            <a:r>
              <a:rPr lang="de-CH" sz="2000" b="0" dirty="0" smtClean="0"/>
              <a:t>Aktueller </a:t>
            </a:r>
            <a:r>
              <a:rPr lang="de-CH" sz="2000" b="0" dirty="0"/>
              <a:t>Zeitwert: rund 18 Mia. CHF</a:t>
            </a:r>
          </a:p>
          <a:p>
            <a:pPr eaLnBrk="1" hangingPunct="1"/>
            <a:r>
              <a:rPr lang="de-CH" sz="2300" b="0" dirty="0"/>
              <a:t>Einspeisung dezentraler Energie primär auf N5 und N7 </a:t>
            </a:r>
          </a:p>
          <a:p>
            <a:pPr eaLnBrk="1" hangingPunct="1"/>
            <a:r>
              <a:rPr lang="de-CH" sz="2300" b="0" dirty="0" smtClean="0"/>
              <a:t>Grosse </a:t>
            </a:r>
            <a:r>
              <a:rPr lang="de-CH" sz="2300" b="0" dirty="0"/>
              <a:t>Herausforderung: hohe Dynamik im elektrischen Netz durch schnelle Änderung des Energieflusses bei dezentraler Einspeisung</a:t>
            </a:r>
          </a:p>
          <a:p>
            <a:pPr eaLnBrk="1" hangingPunct="1"/>
            <a:r>
              <a:rPr lang="de-CH" sz="2300" b="0" dirty="0"/>
              <a:t>Zusätzlich notwendige Netzinvestitionen gemäss </a:t>
            </a:r>
            <a:r>
              <a:rPr lang="de-CH" sz="2300" b="0" dirty="0" smtClean="0"/>
              <a:t>Angaben Bund: </a:t>
            </a:r>
            <a:br>
              <a:rPr lang="de-CH" sz="2300" b="0" dirty="0" smtClean="0"/>
            </a:br>
            <a:r>
              <a:rPr lang="de-CH" sz="2300" b="0" dirty="0" smtClean="0"/>
              <a:t>3.5 </a:t>
            </a:r>
            <a:r>
              <a:rPr lang="de-CH" sz="2300" b="0" dirty="0"/>
              <a:t>… 20 Mia. CHF</a:t>
            </a:r>
            <a:endParaRPr lang="de-CH" sz="1800" b="0" dirty="0"/>
          </a:p>
        </p:txBody>
      </p:sp>
    </p:spTree>
    <p:extLst>
      <p:ext uri="{BB962C8B-B14F-4D97-AF65-F5344CB8AC3E}">
        <p14:creationId xmlns:p14="http://schemas.microsoft.com/office/powerpoint/2010/main" val="315693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.3 	Stromfluss- und Spannungsmuster </a:t>
            </a:r>
            <a:br>
              <a:rPr lang="de-DE" dirty="0" smtClean="0"/>
            </a:br>
            <a:r>
              <a:rPr lang="de-DE" dirty="0"/>
              <a:t> </a:t>
            </a:r>
            <a:r>
              <a:rPr lang="de-DE" dirty="0" smtClean="0"/>
              <a:t>     	im elektrischen Netz</a:t>
            </a:r>
            <a:endParaRPr lang="de-CH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57463" y="1477169"/>
            <a:ext cx="9385960" cy="4991131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96" name="Content Placeholder 2"/>
          <p:cNvSpPr txBox="1">
            <a:spLocks/>
          </p:cNvSpPr>
          <p:nvPr/>
        </p:nvSpPr>
        <p:spPr bwMode="auto">
          <a:xfrm>
            <a:off x="569672" y="1756857"/>
            <a:ext cx="3892947" cy="52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CH" sz="1600" b="0" dirty="0"/>
              <a:t>Ideale Netzstruktur für zentrale Produktion, dezentraler Verbrauch: hierarchisches Netz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4454" y="2628559"/>
            <a:ext cx="3057805" cy="3124175"/>
            <a:chOff x="71499" y="2644285"/>
            <a:chExt cx="2615915" cy="2833005"/>
          </a:xfrm>
        </p:grpSpPr>
        <p:grpSp>
          <p:nvGrpSpPr>
            <p:cNvPr id="197" name="Group 196"/>
            <p:cNvGrpSpPr/>
            <p:nvPr/>
          </p:nvGrpSpPr>
          <p:grpSpPr>
            <a:xfrm>
              <a:off x="71499" y="2644285"/>
              <a:ext cx="2615915" cy="2833005"/>
              <a:chOff x="4932040" y="2123855"/>
              <a:chExt cx="3375374" cy="3375375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5922150" y="2483895"/>
                <a:ext cx="405045" cy="40504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5922150" y="2663915"/>
                <a:ext cx="405045" cy="40504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0" name="Straight Connector 199"/>
              <p:cNvCxnSpPr>
                <a:endCxn id="198" idx="0"/>
              </p:cNvCxnSpPr>
              <p:nvPr/>
            </p:nvCxnSpPr>
            <p:spPr>
              <a:xfrm>
                <a:off x="6124672" y="2123855"/>
                <a:ext cx="1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6124671" y="3058694"/>
                <a:ext cx="1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V="1">
                <a:off x="5427095" y="3408609"/>
                <a:ext cx="2385264" cy="101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5652120" y="3429000"/>
                <a:ext cx="0" cy="9174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6417205" y="3429000"/>
                <a:ext cx="0" cy="18349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6957265" y="3429000"/>
                <a:ext cx="0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7587335" y="3418734"/>
                <a:ext cx="0" cy="9277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6822250" y="4554125"/>
                <a:ext cx="0" cy="9451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6417205" y="4563352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7609837" y="3777060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6006424" y="5139190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6012541" y="4644135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6822250" y="5291590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6822249" y="4959170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6822248" y="4626750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7609837" y="4149080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5247075" y="4149080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5247075" y="3695865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Oval 217"/>
              <p:cNvSpPr/>
              <p:nvPr/>
            </p:nvSpPr>
            <p:spPr>
              <a:xfrm>
                <a:off x="4954543" y="3558468"/>
                <a:ext cx="292532" cy="27003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K</a:t>
                </a:r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8014882" y="3642045"/>
                <a:ext cx="292532" cy="27003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K</a:t>
                </a:r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8014882" y="4014065"/>
                <a:ext cx="292532" cy="27003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K</a:t>
                </a:r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7227293" y="5156575"/>
                <a:ext cx="292532" cy="27003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K</a:t>
                </a:r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7227293" y="4821845"/>
                <a:ext cx="292532" cy="27003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K</a:t>
                </a: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7227293" y="4487115"/>
                <a:ext cx="292532" cy="27003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K</a:t>
                </a: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6810999" y="3830880"/>
                <a:ext cx="292532" cy="27003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K</a:t>
                </a: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720009" y="4509120"/>
                <a:ext cx="292532" cy="27003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K</a:t>
                </a:r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5713892" y="5004175"/>
                <a:ext cx="292532" cy="27003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K</a:t>
                </a: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4932040" y="4014065"/>
                <a:ext cx="292532" cy="27003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K</a:t>
                </a:r>
              </a:p>
            </p:txBody>
          </p:sp>
        </p:grpSp>
        <p:sp>
          <p:nvSpPr>
            <p:cNvPr id="228" name="Down Arrow 227"/>
            <p:cNvSpPr/>
            <p:nvPr/>
          </p:nvSpPr>
          <p:spPr>
            <a:xfrm>
              <a:off x="1196763" y="3004325"/>
              <a:ext cx="300831" cy="49105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Down Arrow 228"/>
            <p:cNvSpPr/>
            <p:nvPr/>
          </p:nvSpPr>
          <p:spPr>
            <a:xfrm>
              <a:off x="738558" y="4006531"/>
              <a:ext cx="100276" cy="28759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Down Arrow 229"/>
            <p:cNvSpPr/>
            <p:nvPr/>
          </p:nvSpPr>
          <p:spPr>
            <a:xfrm>
              <a:off x="1451875" y="5164565"/>
              <a:ext cx="45719" cy="1619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Down Arrow 230"/>
            <p:cNvSpPr/>
            <p:nvPr/>
          </p:nvSpPr>
          <p:spPr>
            <a:xfrm>
              <a:off x="1288245" y="4187334"/>
              <a:ext cx="182423" cy="43139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Down Arrow 231"/>
            <p:cNvSpPr/>
            <p:nvPr/>
          </p:nvSpPr>
          <p:spPr>
            <a:xfrm>
              <a:off x="1913538" y="3794024"/>
              <a:ext cx="100276" cy="28759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882931" y="3628254"/>
              <a:ext cx="226714" cy="22664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596862" y="4294127"/>
              <a:ext cx="65398" cy="566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1466654" y="4950093"/>
              <a:ext cx="118110" cy="1244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2096723" y="4315758"/>
              <a:ext cx="65398" cy="566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2070298" y="3979356"/>
              <a:ext cx="118110" cy="1244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570506" y="3899467"/>
              <a:ext cx="118110" cy="1244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Content Placeholder 2"/>
          <p:cNvSpPr txBox="1">
            <a:spLocks/>
          </p:cNvSpPr>
          <p:nvPr/>
        </p:nvSpPr>
        <p:spPr bwMode="auto">
          <a:xfrm>
            <a:off x="3989153" y="1756857"/>
            <a:ext cx="3892947" cy="52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CH" sz="1600" b="0" dirty="0"/>
              <a:t>Ideale Netzstruktur für dezentrale Produktion, zentraler Verbrauch: hierarchisches Netz</a:t>
            </a:r>
          </a:p>
        </p:txBody>
      </p:sp>
      <p:sp>
        <p:nvSpPr>
          <p:cNvPr id="241" name="Content Placeholder 2"/>
          <p:cNvSpPr txBox="1">
            <a:spLocks/>
          </p:cNvSpPr>
          <p:nvPr/>
        </p:nvSpPr>
        <p:spPr bwMode="auto">
          <a:xfrm>
            <a:off x="7356028" y="1756857"/>
            <a:ext cx="3892947" cy="52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CH" sz="1600" b="0" dirty="0"/>
              <a:t>Ideale Netzstruktur für dezentrale Produktion, dezentraler Verbrauch: hierarchisches Netz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98985" y="2639383"/>
            <a:ext cx="3057805" cy="3124175"/>
            <a:chOff x="2906815" y="2654100"/>
            <a:chExt cx="2615915" cy="2833005"/>
          </a:xfrm>
        </p:grpSpPr>
        <p:grpSp>
          <p:nvGrpSpPr>
            <p:cNvPr id="154" name="Group 153"/>
            <p:cNvGrpSpPr/>
            <p:nvPr/>
          </p:nvGrpSpPr>
          <p:grpSpPr>
            <a:xfrm>
              <a:off x="2906815" y="2654100"/>
              <a:ext cx="2615915" cy="2833005"/>
              <a:chOff x="4932040" y="2123855"/>
              <a:chExt cx="3375374" cy="3375375"/>
            </a:xfrm>
            <a:solidFill>
              <a:srgbClr val="00B050"/>
            </a:solidFill>
          </p:grpSpPr>
          <p:sp>
            <p:nvSpPr>
              <p:cNvPr id="155" name="Oval 154"/>
              <p:cNvSpPr/>
              <p:nvPr/>
            </p:nvSpPr>
            <p:spPr>
              <a:xfrm>
                <a:off x="5922150" y="2483895"/>
                <a:ext cx="405045" cy="40504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5922150" y="2663915"/>
                <a:ext cx="405045" cy="40504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7" name="Straight Connector 156"/>
              <p:cNvCxnSpPr>
                <a:endCxn id="155" idx="0"/>
              </p:cNvCxnSpPr>
              <p:nvPr/>
            </p:nvCxnSpPr>
            <p:spPr>
              <a:xfrm>
                <a:off x="6124672" y="2123855"/>
                <a:ext cx="1" cy="36004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6124671" y="3058694"/>
                <a:ext cx="1" cy="36004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5427095" y="3408609"/>
                <a:ext cx="2385264" cy="1012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5652120" y="3429000"/>
                <a:ext cx="0" cy="91746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6417205" y="3429000"/>
                <a:ext cx="0" cy="183493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6957265" y="3429000"/>
                <a:ext cx="0" cy="36004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7587335" y="3418734"/>
                <a:ext cx="0" cy="92773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6822250" y="4554125"/>
                <a:ext cx="0" cy="94510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6417205" y="4563352"/>
                <a:ext cx="40504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7609837" y="3777060"/>
                <a:ext cx="40504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6006424" y="5139190"/>
                <a:ext cx="40504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6012541" y="4644135"/>
                <a:ext cx="40504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6822250" y="5291590"/>
                <a:ext cx="40504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6822249" y="4959170"/>
                <a:ext cx="40504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6822248" y="4626750"/>
                <a:ext cx="40504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7609837" y="4149080"/>
                <a:ext cx="40504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5247075" y="4149080"/>
                <a:ext cx="40504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5247075" y="3695865"/>
                <a:ext cx="405045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/>
              <p:cNvSpPr/>
              <p:nvPr/>
            </p:nvSpPr>
            <p:spPr>
              <a:xfrm>
                <a:off x="4954543" y="3558468"/>
                <a:ext cx="292532" cy="27003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</a:t>
                </a: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8014882" y="3642045"/>
                <a:ext cx="292532" cy="27003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</a:t>
                </a: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8014882" y="4014065"/>
                <a:ext cx="292532" cy="27003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</a:t>
                </a: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7227293" y="5156575"/>
                <a:ext cx="292532" cy="27003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</a:t>
                </a: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7227293" y="4821845"/>
                <a:ext cx="292532" cy="27003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</a:t>
                </a: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7227293" y="4487115"/>
                <a:ext cx="292532" cy="27003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</a:t>
                </a: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6810999" y="3830880"/>
                <a:ext cx="292532" cy="27003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</a:t>
                </a: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5720009" y="4509120"/>
                <a:ext cx="292532" cy="27003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</a:t>
                </a: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5713892" y="5004175"/>
                <a:ext cx="292532" cy="27003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</a:t>
                </a: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4932040" y="4014065"/>
                <a:ext cx="292532" cy="27003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</a:t>
                </a:r>
              </a:p>
            </p:txBody>
          </p:sp>
        </p:grpSp>
        <p:sp>
          <p:nvSpPr>
            <p:cNvPr id="185" name="Down Arrow 184"/>
            <p:cNvSpPr/>
            <p:nvPr/>
          </p:nvSpPr>
          <p:spPr>
            <a:xfrm rot="10800000">
              <a:off x="4032079" y="2990245"/>
              <a:ext cx="300831" cy="491054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4267231" y="4655655"/>
              <a:ext cx="226714" cy="22664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3798407" y="3507355"/>
              <a:ext cx="65398" cy="566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4905614" y="3677483"/>
              <a:ext cx="118110" cy="1244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4932039" y="4325573"/>
              <a:ext cx="65398" cy="566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4905614" y="3989171"/>
              <a:ext cx="118110" cy="1244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3405822" y="3909282"/>
              <a:ext cx="118110" cy="1244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Down Arrow 241"/>
            <p:cNvSpPr/>
            <p:nvPr/>
          </p:nvSpPr>
          <p:spPr>
            <a:xfrm rot="10800000">
              <a:off x="4107658" y="4066207"/>
              <a:ext cx="148431" cy="46318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43" name="Down Arrow 242"/>
            <p:cNvSpPr/>
            <p:nvPr/>
          </p:nvSpPr>
          <p:spPr>
            <a:xfrm rot="10800000">
              <a:off x="4196984" y="4977733"/>
              <a:ext cx="70247" cy="46318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44" name="Down Arrow 243"/>
            <p:cNvSpPr/>
            <p:nvPr/>
          </p:nvSpPr>
          <p:spPr>
            <a:xfrm rot="10800000">
              <a:off x="3575015" y="3910437"/>
              <a:ext cx="70247" cy="46318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45" name="Down Arrow 244"/>
            <p:cNvSpPr/>
            <p:nvPr/>
          </p:nvSpPr>
          <p:spPr>
            <a:xfrm rot="10800000">
              <a:off x="4771783" y="3910924"/>
              <a:ext cx="70247" cy="46318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92990" y="2650207"/>
            <a:ext cx="3057805" cy="3124175"/>
            <a:chOff x="5742131" y="2663915"/>
            <a:chExt cx="2615915" cy="2833005"/>
          </a:xfrm>
        </p:grpSpPr>
        <p:grpSp>
          <p:nvGrpSpPr>
            <p:cNvPr id="2057" name="Group 2056"/>
            <p:cNvGrpSpPr/>
            <p:nvPr/>
          </p:nvGrpSpPr>
          <p:grpSpPr>
            <a:xfrm>
              <a:off x="5742131" y="2663915"/>
              <a:ext cx="2615915" cy="2833005"/>
              <a:chOff x="4932040" y="2123855"/>
              <a:chExt cx="3375374" cy="337537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922150" y="2483895"/>
                <a:ext cx="405045" cy="40504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922150" y="2663915"/>
                <a:ext cx="405045" cy="40504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endCxn id="5" idx="0"/>
              </p:cNvCxnSpPr>
              <p:nvPr/>
            </p:nvCxnSpPr>
            <p:spPr>
              <a:xfrm>
                <a:off x="6124672" y="2123855"/>
                <a:ext cx="1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124671" y="3058694"/>
                <a:ext cx="1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5427095" y="3408609"/>
                <a:ext cx="2385264" cy="101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652120" y="3429000"/>
                <a:ext cx="0" cy="9174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417205" y="3429000"/>
                <a:ext cx="0" cy="18349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57265" y="3429000"/>
                <a:ext cx="0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587335" y="3418734"/>
                <a:ext cx="0" cy="9277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822250" y="4554125"/>
                <a:ext cx="0" cy="9451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417205" y="4563352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609837" y="3777060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006424" y="5139190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012541" y="4644135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822250" y="5291590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822249" y="4959170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822248" y="4626750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609837" y="4149080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247075" y="4149080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247075" y="3695865"/>
                <a:ext cx="4050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" name="Oval 2048"/>
              <p:cNvSpPr/>
              <p:nvPr/>
            </p:nvSpPr>
            <p:spPr>
              <a:xfrm>
                <a:off x="4954543" y="3558468"/>
                <a:ext cx="292532" cy="27003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</a:t>
                </a: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014882" y="3642045"/>
                <a:ext cx="292532" cy="27003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014882" y="4014065"/>
                <a:ext cx="292532" cy="27003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227293" y="5156575"/>
                <a:ext cx="292532" cy="27003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227293" y="4821845"/>
                <a:ext cx="292532" cy="27003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K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227293" y="4487115"/>
                <a:ext cx="292532" cy="27003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810999" y="3830880"/>
                <a:ext cx="292532" cy="27003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K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720009" y="4509120"/>
                <a:ext cx="292532" cy="27003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K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713892" y="5004175"/>
                <a:ext cx="292532" cy="27003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K</a:t>
                </a: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932040" y="4014065"/>
                <a:ext cx="292532" cy="27003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</a:t>
                </a:r>
              </a:p>
            </p:txBody>
          </p:sp>
        </p:grpSp>
        <p:sp>
          <p:nvSpPr>
            <p:cNvPr id="52" name="Down Arrow 51"/>
            <p:cNvSpPr/>
            <p:nvPr/>
          </p:nvSpPr>
          <p:spPr>
            <a:xfrm>
              <a:off x="6737182" y="4646275"/>
              <a:ext cx="100276" cy="28759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Down Arrow 52"/>
            <p:cNvSpPr/>
            <p:nvPr/>
          </p:nvSpPr>
          <p:spPr>
            <a:xfrm>
              <a:off x="7363997" y="3871835"/>
              <a:ext cx="45719" cy="1619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Oval 2053"/>
            <p:cNvSpPr/>
            <p:nvPr/>
          </p:nvSpPr>
          <p:spPr>
            <a:xfrm>
              <a:off x="7137286" y="4627806"/>
              <a:ext cx="226714" cy="22664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267494" y="4313757"/>
              <a:ext cx="65398" cy="566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619072" y="3678578"/>
              <a:ext cx="118110" cy="1244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767355" y="4335388"/>
              <a:ext cx="65398" cy="566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740930" y="3998986"/>
              <a:ext cx="118110" cy="1244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241138" y="3919097"/>
              <a:ext cx="118110" cy="12446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Down Arrow 245"/>
            <p:cNvSpPr/>
            <p:nvPr/>
          </p:nvSpPr>
          <p:spPr>
            <a:xfrm rot="10800000">
              <a:off x="7053014" y="4769409"/>
              <a:ext cx="45719" cy="23159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48" name="Down Arrow 247"/>
            <p:cNvSpPr/>
            <p:nvPr/>
          </p:nvSpPr>
          <p:spPr>
            <a:xfrm rot="10800000">
              <a:off x="6481973" y="3924055"/>
              <a:ext cx="70247" cy="46318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49" name="Down Arrow 248"/>
            <p:cNvSpPr/>
            <p:nvPr/>
          </p:nvSpPr>
          <p:spPr>
            <a:xfrm rot="10800000">
              <a:off x="7587336" y="3937673"/>
              <a:ext cx="70247" cy="46318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50" name="Down Arrow 249"/>
            <p:cNvSpPr/>
            <p:nvPr/>
          </p:nvSpPr>
          <p:spPr>
            <a:xfrm rot="10800000">
              <a:off x="7002270" y="2978950"/>
              <a:ext cx="148431" cy="46318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51" name="Down Arrow 250"/>
            <p:cNvSpPr/>
            <p:nvPr/>
          </p:nvSpPr>
          <p:spPr>
            <a:xfrm rot="16200000">
              <a:off x="7363997" y="4891115"/>
              <a:ext cx="45719" cy="18643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48016" y="615822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0" dirty="0" smtClean="0"/>
              <a:t>Die heutige Netzstruktur ist optimal für dezentrale Einspeisung geeignet.</a:t>
            </a:r>
            <a:endParaRPr lang="de-CH" sz="1800" b="0" dirty="0"/>
          </a:p>
        </p:txBody>
      </p:sp>
    </p:spTree>
    <p:extLst>
      <p:ext uri="{BB962C8B-B14F-4D97-AF65-F5344CB8AC3E}">
        <p14:creationId xmlns:p14="http://schemas.microsoft.com/office/powerpoint/2010/main" val="86967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build="p"/>
      <p:bldP spid="239" grpId="0" build="p"/>
      <p:bldP spid="241" grpId="0" build="p"/>
      <p:bldP spid="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4</a:t>
            </a:r>
            <a:r>
              <a:rPr lang="de-CH" dirty="0" smtClean="0"/>
              <a:t>.4	Elektrische Netzarchitektur heute</a:t>
            </a:r>
            <a:endParaRPr lang="en-US" dirty="0" smtClean="0"/>
          </a:p>
        </p:txBody>
      </p:sp>
      <p:sp>
        <p:nvSpPr>
          <p:cNvPr id="16387" name="Text Placeholder 2"/>
          <p:cNvSpPr>
            <a:spLocks noGrp="1"/>
          </p:cNvSpPr>
          <p:nvPr>
            <p:ph idx="1"/>
          </p:nvPr>
        </p:nvSpPr>
        <p:spPr>
          <a:xfrm>
            <a:off x="700856" y="5509617"/>
            <a:ext cx="9385960" cy="1296676"/>
          </a:xfrm>
        </p:spPr>
        <p:txBody>
          <a:bodyPr/>
          <a:lstStyle/>
          <a:p>
            <a:r>
              <a:rPr lang="de-CH" dirty="0"/>
              <a:t>Wenige Einspeisepunkte auf Hochspannungsebene</a:t>
            </a:r>
          </a:p>
          <a:p>
            <a:r>
              <a:rPr lang="de-CH" dirty="0"/>
              <a:t>Hierarchische Netzebenen, Stromfluss Top-Down</a:t>
            </a:r>
          </a:p>
          <a:p>
            <a:r>
              <a:rPr lang="de-CH" dirty="0"/>
              <a:t>Management: Planung («Fahrplan»), </a:t>
            </a:r>
            <a:r>
              <a:rPr lang="de-CH" dirty="0" err="1"/>
              <a:t>autom</a:t>
            </a:r>
            <a:r>
              <a:rPr lang="de-CH" dirty="0"/>
              <a:t>. Regelung, manuelle Eingriffe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10" y="1189137"/>
            <a:ext cx="8844106" cy="402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49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4</a:t>
            </a:r>
            <a:r>
              <a:rPr lang="de-CH" dirty="0" smtClean="0"/>
              <a:t>.5	Elektrische Netzarchitektur morgen</a:t>
            </a:r>
            <a:endParaRPr lang="en-US" dirty="0" smtClean="0"/>
          </a:p>
        </p:txBody>
      </p:sp>
      <p:sp>
        <p:nvSpPr>
          <p:cNvPr id="17411" name="Text Placeholder 2"/>
          <p:cNvSpPr txBox="1">
            <a:spLocks/>
          </p:cNvSpPr>
          <p:nvPr/>
        </p:nvSpPr>
        <p:spPr bwMode="auto">
          <a:xfrm>
            <a:off x="977937" y="5628856"/>
            <a:ext cx="8732766" cy="103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2" tIns="52137" rIns="104272" bIns="52137"/>
          <a:lstStyle>
            <a:lvl1pPr marL="342900" indent="-3429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de-CH" sz="1800" b="0" dirty="0"/>
              <a:t>Einspeisung </a:t>
            </a:r>
            <a:r>
              <a:rPr lang="de-CH" sz="1800" b="0" dirty="0" smtClean="0"/>
              <a:t>neu auf </a:t>
            </a:r>
            <a:r>
              <a:rPr lang="de-CH" sz="1800" b="0" dirty="0"/>
              <a:t>jeder Ebene, dezentral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de-CH" sz="1800" b="0" dirty="0"/>
              <a:t>Energiefluss zeitlich stark schwankend, bidirektional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de-CH" sz="1800" b="0" dirty="0" smtClean="0"/>
              <a:t>Voraussetzung: intelligentes </a:t>
            </a:r>
            <a:r>
              <a:rPr lang="de-CH" sz="1800" b="0" dirty="0"/>
              <a:t>Netzmanagement, dezentral, auf allen Ebenen </a:t>
            </a:r>
            <a:endParaRPr lang="en-US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37" y="1333153"/>
            <a:ext cx="8732766" cy="402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38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4</a:t>
            </a:r>
            <a:r>
              <a:rPr lang="de-CH" dirty="0" smtClean="0"/>
              <a:t>.6 	Besondere Herausforderung: PV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799" y="1640181"/>
            <a:ext cx="4948292" cy="4991131"/>
          </a:xfrm>
        </p:spPr>
        <p:txBody>
          <a:bodyPr/>
          <a:lstStyle/>
          <a:p>
            <a:r>
              <a:rPr lang="de-CH" sz="2000" b="0" dirty="0"/>
              <a:t>Dezentrale Einspeisung verursacht hohe Dynamik im Netz</a:t>
            </a:r>
          </a:p>
          <a:p>
            <a:r>
              <a:rPr lang="de-CH" sz="2000" b="0" dirty="0"/>
              <a:t>Im Besonderen kann PV so ausgebaut werden, dass das Verteilnetz überlastet ist.</a:t>
            </a:r>
          </a:p>
          <a:p>
            <a:r>
              <a:rPr lang="de-CH" sz="2000" b="0" dirty="0"/>
              <a:t>Die Leistungsschwankungen der PV können zu hohen Spannungsschwankungen im Verteilnetz führen</a:t>
            </a:r>
          </a:p>
          <a:p>
            <a:r>
              <a:rPr lang="de-CH" sz="2000" b="0" dirty="0"/>
              <a:t>Beispielanlage: EWZ (installierte Leistung 60 kWp)</a:t>
            </a:r>
          </a:p>
          <a:p>
            <a:endParaRPr lang="de-CH" sz="2000" b="0" dirty="0"/>
          </a:p>
        </p:txBody>
      </p:sp>
      <p:pic>
        <p:nvPicPr>
          <p:cNvPr id="7" name="Picture 3" descr="G:\materialien_toni\luternauer\Eintagesverlauf_ungekappt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091" y="1621185"/>
            <a:ext cx="4844796" cy="51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elektro-gonzen.ch/joomla/images/stories/Referenzen/ewz_Waerme_farbig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000" y="288000"/>
            <a:ext cx="1891410" cy="80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3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4.7	Herausforderung PV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463" y="1002116"/>
            <a:ext cx="9385960" cy="5479209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Solaranlagen</a:t>
            </a:r>
          </a:p>
          <a:p>
            <a:r>
              <a:rPr lang="de-CH" dirty="0" smtClean="0"/>
              <a:t>Durchschnittsverbrauch eines Anschlusses ca. 1.1 kW / Anschluss</a:t>
            </a:r>
          </a:p>
          <a:p>
            <a:r>
              <a:rPr lang="de-CH" dirty="0" smtClean="0"/>
              <a:t>Installierte PV-Leistung doppelt so hoch: 2.2 kW / Anschluss</a:t>
            </a:r>
          </a:p>
          <a:p>
            <a:pPr marL="0" indent="0">
              <a:buNone/>
            </a:pPr>
            <a:endParaRPr lang="de-CH" sz="1100" dirty="0"/>
          </a:p>
          <a:p>
            <a:pPr marL="0" indent="0">
              <a:buNone/>
            </a:pPr>
            <a:r>
              <a:rPr lang="de-CH" b="1" dirty="0" smtClean="0"/>
              <a:t>Einspeisungsvarianten</a:t>
            </a:r>
          </a:p>
          <a:p>
            <a:r>
              <a:rPr lang="de-CH" dirty="0" smtClean="0"/>
              <a:t>Direkteinspeisung: 	Leistung der PV-Anlage geht direkt ins Netz</a:t>
            </a:r>
          </a:p>
          <a:p>
            <a:r>
              <a:rPr lang="de-CH" dirty="0" smtClean="0"/>
              <a:t>Spitzenkappung: 	Einspeisungsbegrenzung bei 70%-</a:t>
            </a:r>
            <a:r>
              <a:rPr lang="de-CH" dirty="0" err="1" smtClean="0"/>
              <a:t>Peakleistung</a:t>
            </a:r>
            <a:endParaRPr lang="de-CH" dirty="0" smtClean="0"/>
          </a:p>
          <a:p>
            <a:r>
              <a:rPr lang="de-CH" dirty="0" smtClean="0"/>
              <a:t>Batteriespeicher:	Geglättete Sollkurve für PV-Einspeisung</a:t>
            </a:r>
            <a:br>
              <a:rPr lang="de-CH" dirty="0" smtClean="0"/>
            </a:br>
            <a:r>
              <a:rPr lang="de-CH" dirty="0" smtClean="0"/>
              <a:t>			Speicherkapazität für 1h </a:t>
            </a:r>
            <a:r>
              <a:rPr lang="de-CH" dirty="0" err="1" smtClean="0"/>
              <a:t>Peakleistung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	Philosophie: «gnädig zum Netz sein …»</a:t>
            </a:r>
          </a:p>
          <a:p>
            <a:pPr marL="0" indent="0">
              <a:buNone/>
            </a:pPr>
            <a:endParaRPr lang="de-CH" sz="1100" dirty="0"/>
          </a:p>
          <a:p>
            <a:pPr marL="0" indent="0">
              <a:buNone/>
            </a:pPr>
            <a:r>
              <a:rPr lang="de-CH" b="1" dirty="0" smtClean="0"/>
              <a:t>Fragen von Interesse</a:t>
            </a:r>
          </a:p>
          <a:p>
            <a:r>
              <a:rPr lang="de-CH" dirty="0" smtClean="0"/>
              <a:t>Was für eine Residuallast ergibt sich?</a:t>
            </a:r>
          </a:p>
          <a:p>
            <a:r>
              <a:rPr lang="de-CH" dirty="0" smtClean="0"/>
              <a:t>Helfen Kappung / Batterie, Einstrahlungsschwankungen auszugleichen?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714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4.8	Herausforderung PV: Datenquellen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b="0" dirty="0"/>
          </a:p>
          <a:p>
            <a:r>
              <a:rPr lang="de-CH" b="0" dirty="0" smtClean="0"/>
              <a:t>Verbrauchskurve (Quelle: EWZ)</a:t>
            </a:r>
          </a:p>
          <a:p>
            <a:pPr marL="325898" indent="-325898">
              <a:buFont typeface="Arial" pitchFamily="34" charset="0"/>
              <a:buChar char="•"/>
            </a:pPr>
            <a:r>
              <a:rPr lang="de-CH" b="0" dirty="0" smtClean="0"/>
              <a:t>Wohngebiet mit &gt;500 Anschlüssen</a:t>
            </a:r>
          </a:p>
          <a:p>
            <a:pPr marL="325898" indent="-325898">
              <a:buFont typeface="Arial" pitchFamily="34" charset="0"/>
              <a:buChar char="•"/>
            </a:pPr>
            <a:r>
              <a:rPr lang="de-CH" b="0" dirty="0" smtClean="0"/>
              <a:t>Messdaten</a:t>
            </a:r>
          </a:p>
          <a:p>
            <a:pPr marL="325898" indent="-325898">
              <a:buFont typeface="Arial" pitchFamily="34" charset="0"/>
              <a:buChar char="•"/>
            </a:pPr>
            <a:r>
              <a:rPr lang="de-CH" b="0" dirty="0" smtClean="0"/>
              <a:t>Zeitauflösung von 15 min</a:t>
            </a:r>
          </a:p>
          <a:p>
            <a:pPr marL="325898" indent="-325898">
              <a:buFont typeface="Arial" pitchFamily="34" charset="0"/>
              <a:buChar char="•"/>
            </a:pPr>
            <a:endParaRPr lang="de-CH" b="0" dirty="0"/>
          </a:p>
          <a:p>
            <a:r>
              <a:rPr lang="de-CH" b="0" dirty="0" smtClean="0"/>
              <a:t>Wetterdaten (Quelle: </a:t>
            </a:r>
            <a:r>
              <a:rPr lang="de-CH" b="0" dirty="0" err="1" smtClean="0"/>
              <a:t>meteonorm</a:t>
            </a:r>
            <a:r>
              <a:rPr lang="de-CH" b="0" dirty="0" smtClean="0"/>
              <a:t>-Software)</a:t>
            </a:r>
          </a:p>
          <a:p>
            <a:pPr marL="325898" indent="-325898">
              <a:buFont typeface="Arial" pitchFamily="34" charset="0"/>
              <a:buChar char="•"/>
            </a:pPr>
            <a:r>
              <a:rPr lang="de-CH" b="0" dirty="0" smtClean="0"/>
              <a:t>Solareinstrahlung für Raum Zürich</a:t>
            </a:r>
          </a:p>
          <a:p>
            <a:pPr marL="325898" indent="-325898">
              <a:buFont typeface="Arial" pitchFamily="34" charset="0"/>
              <a:buChar char="•"/>
            </a:pPr>
            <a:r>
              <a:rPr lang="de-CH" b="0" dirty="0" smtClean="0"/>
              <a:t>Simulierte Daten für ein typisches Jahr</a:t>
            </a:r>
          </a:p>
          <a:p>
            <a:pPr marL="325898" indent="-325898">
              <a:buFont typeface="Arial" pitchFamily="34" charset="0"/>
              <a:buChar char="•"/>
            </a:pPr>
            <a:r>
              <a:rPr lang="de-CH" b="0" dirty="0" smtClean="0"/>
              <a:t>Zeitauflösung von 1 min (angepasst für 15 min)</a:t>
            </a:r>
          </a:p>
        </p:txBody>
      </p:sp>
    </p:spTree>
    <p:extLst>
      <p:ext uri="{BB962C8B-B14F-4D97-AF65-F5344CB8AC3E}">
        <p14:creationId xmlns:p14="http://schemas.microsoft.com/office/powerpoint/2010/main" val="107617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Sommerwoche: Verbrauchskurve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1266" name="Picture 2" descr="G:\praktikum\matlab\residual-load-analysis\Wohngebiet_Lastgang_Somm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3" y="838295"/>
            <a:ext cx="9802213" cy="58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5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Simulation:</a:t>
            </a:r>
            <a:r>
              <a:rPr lang="de-CH" dirty="0"/>
              <a:t>	</a:t>
            </a:r>
            <a:r>
              <a:rPr lang="de-CH" dirty="0" smtClean="0"/>
              <a:t>Spielregeln für die Kraftwerke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463" y="1261145"/>
            <a:ext cx="9385960" cy="5112568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</a:pPr>
            <a:r>
              <a:rPr lang="de-CH" b="1" dirty="0"/>
              <a:t>Deckung des Bedarfs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CH" sz="1600" b="0" dirty="0"/>
              <a:t>Decke den Bedarf zunächst aus Thermischen Kraftwerken, Laufwasserkraft, Biomasse (falls vorhanden) und PV (falls vorhanden)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CH" sz="1600" b="0" dirty="0"/>
              <a:t>Für weiteren Bedarf dezentrale Batterie hinzuziehen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CH" sz="1600" b="0" dirty="0"/>
              <a:t>Im Bedarfsfall zusätzlich </a:t>
            </a:r>
            <a:r>
              <a:rPr lang="de-CH" sz="1600" b="0" dirty="0" err="1"/>
              <a:t>GuD</a:t>
            </a:r>
            <a:r>
              <a:rPr lang="de-CH" sz="1600" b="0" dirty="0"/>
              <a:t> (falls vorhanden)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CH" sz="1600" b="0" dirty="0"/>
              <a:t>Restbedarf durch </a:t>
            </a:r>
            <a:r>
              <a:rPr lang="de-CH" sz="1600" b="0" dirty="0" smtClean="0"/>
              <a:t>Speicherkraftwerke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de-CH" sz="800" dirty="0"/>
          </a:p>
          <a:p>
            <a:pPr marL="0" indent="0">
              <a:spcBef>
                <a:spcPts val="300"/>
              </a:spcBef>
              <a:spcAft>
                <a:spcPts val="300"/>
              </a:spcAft>
            </a:pPr>
            <a:r>
              <a:rPr lang="de-CH" b="1" dirty="0"/>
              <a:t>Bei Überproduktion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CH" sz="1600" b="0" dirty="0"/>
              <a:t>Anfallenden Überschuss in dezentralen Batteriespeicher abführen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CH" sz="1600" b="0" dirty="0"/>
              <a:t>Restlichen Überschuss in Pumpspeicherseen pumpen</a:t>
            </a:r>
            <a:br>
              <a:rPr lang="de-CH" sz="1600" b="0" dirty="0"/>
            </a:br>
            <a:r>
              <a:rPr lang="de-CH" sz="1600" b="0" dirty="0"/>
              <a:t>(Stauseen werden primär für den Jahresausgleich </a:t>
            </a:r>
            <a:r>
              <a:rPr lang="de-CH" sz="1600" b="0" dirty="0" smtClean="0"/>
              <a:t>verwendet)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CH" sz="1600" b="0" dirty="0" smtClean="0"/>
              <a:t>Restlicher Überschuss «wegwerfen» oder ins Ausland verkaufen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de-CH" sz="800" dirty="0"/>
          </a:p>
          <a:p>
            <a:pPr marL="0" indent="0">
              <a:spcBef>
                <a:spcPts val="300"/>
              </a:spcBef>
              <a:spcAft>
                <a:spcPts val="300"/>
              </a:spcAft>
            </a:pPr>
            <a:r>
              <a:rPr lang="de-CH" b="1" dirty="0" smtClean="0"/>
              <a:t>Lastverschiebung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CH" sz="1600" b="0" dirty="0" smtClean="0"/>
              <a:t>Falls </a:t>
            </a:r>
            <a:r>
              <a:rPr lang="de-CH" sz="1600" b="0" dirty="0"/>
              <a:t>ein Solarüberschuss absehbar ist (am aktuellen Tag), fange diesen zunächst möglich durch verschobene Last ab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54043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Winterwoche: Verbrauchskurve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1" name="Picture 3" descr="G:\praktikum\matlab\residual-load-analysis\Wohngebiet_Winter_Lastga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3" y="838295"/>
            <a:ext cx="9802213" cy="58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83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Direkteinspeisung Sommerwoche: </a:t>
            </a:r>
            <a:r>
              <a:rPr lang="de-CH" dirty="0" err="1" smtClean="0"/>
              <a:t>Lastgang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26" name="Picture 2" descr="G:\praktikum\matlab\residual-load-analysis\Wohngebiet_Direkteinspeisung_Sommer_fu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8" y="838647"/>
            <a:ext cx="9802925" cy="58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2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Direkteinspeisung Winterwoche:</a:t>
            </a:r>
            <a:r>
              <a:rPr lang="de-CH" dirty="0"/>
              <a:t> </a:t>
            </a:r>
            <a:r>
              <a:rPr lang="de-CH" dirty="0" err="1" smtClean="0"/>
              <a:t>Lastgang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0" name="Picture 2" descr="G:\praktikum\matlab\residual-load-analysis\Wohngebiet_Direkteinspeisung_Winter_fu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8" y="838647"/>
            <a:ext cx="9802925" cy="58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5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4.9 	Lösungsansatz 1: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	</a:t>
            </a:r>
            <a:r>
              <a:rPr lang="de-CH" dirty="0" smtClean="0"/>
              <a:t>Kappung der Leistungsspitzen</a:t>
            </a:r>
            <a:endParaRPr lang="de-CH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b="0" dirty="0"/>
              <a:t>Es wird eine Grenze festgelegt (z.B. 70%), bei der die Einspeisung begrenzt wird</a:t>
            </a:r>
          </a:p>
          <a:p>
            <a:r>
              <a:rPr lang="de-CH" sz="2000" b="0" dirty="0"/>
              <a:t>Wie gross sind die Verluste?</a:t>
            </a:r>
          </a:p>
          <a:p>
            <a:r>
              <a:rPr lang="de-CH" sz="2000" b="0" dirty="0"/>
              <a:t>Produktion (nominal): 25’400 kWh</a:t>
            </a:r>
            <a:br>
              <a:rPr lang="de-CH" sz="2000" b="0" dirty="0"/>
            </a:br>
            <a:r>
              <a:rPr lang="de-CH" sz="2000" b="0" u="sng" dirty="0"/>
              <a:t>Produktion (gekappt): 24’300 kWh</a:t>
            </a:r>
            <a:br>
              <a:rPr lang="de-CH" sz="2000" b="0" u="sng" dirty="0"/>
            </a:br>
            <a:r>
              <a:rPr lang="de-CH" sz="2000" b="0" dirty="0"/>
              <a:t>Verluste:		   1’100 kWh</a:t>
            </a:r>
            <a:br>
              <a:rPr lang="de-CH" sz="2000" b="0" dirty="0"/>
            </a:br>
            <a:r>
              <a:rPr lang="de-CH" sz="2000" b="0" dirty="0"/>
              <a:t>Verluste:		    </a:t>
            </a:r>
            <a:r>
              <a:rPr lang="de-CH" sz="2000" b="0" dirty="0">
                <a:solidFill>
                  <a:srgbClr val="FF0000"/>
                </a:solidFill>
              </a:rPr>
              <a:t>4.3 %</a:t>
            </a:r>
            <a:br>
              <a:rPr lang="de-CH" sz="2000" b="0" dirty="0">
                <a:solidFill>
                  <a:srgbClr val="FF0000"/>
                </a:solidFill>
              </a:rPr>
            </a:br>
            <a:r>
              <a:rPr lang="de-CH" sz="2000" b="0" dirty="0"/>
              <a:t>(Betrachteter Betriebszeitraum:</a:t>
            </a:r>
            <a:br>
              <a:rPr lang="de-CH" sz="2000" b="0" dirty="0"/>
            </a:br>
            <a:r>
              <a:rPr lang="de-CH" sz="2000" b="0" dirty="0"/>
              <a:t>Juli 2012 - September 2012)</a:t>
            </a:r>
            <a:endParaRPr lang="de-CH" sz="2000" b="0" dirty="0">
              <a:solidFill>
                <a:srgbClr val="FF0000"/>
              </a:solidFill>
            </a:endParaRPr>
          </a:p>
          <a:p>
            <a:r>
              <a:rPr lang="de-CH" sz="2000" b="0" dirty="0"/>
              <a:t>Geringe Verluste, da Peaks nur kurz</a:t>
            </a:r>
          </a:p>
          <a:p>
            <a:endParaRPr lang="de-CH" sz="2000" b="0" dirty="0"/>
          </a:p>
          <a:p>
            <a:endParaRPr lang="de-CH" sz="2000" b="0" dirty="0"/>
          </a:p>
        </p:txBody>
      </p:sp>
      <p:pic>
        <p:nvPicPr>
          <p:cNvPr id="1028" name="Picture 4" descr="G:\materialien_toni\luternauer\Eintagesverlauf_gekappt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78" y="1796204"/>
            <a:ext cx="4679838" cy="498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elektro-gonzen.ch/joomla/images/stories/Referenzen/ewz_Waerme_farbig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63" y="287108"/>
            <a:ext cx="1891410" cy="80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6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Spitzenkappung Sommerwoche: </a:t>
            </a:r>
            <a:r>
              <a:rPr lang="de-CH" dirty="0" err="1" smtClean="0"/>
              <a:t>Lastgang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3074" name="Picture 2" descr="G:\praktikum\matlab\residual-load-analysis\Wohngebiet_Spitzenkappung_Sommer_fu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8" y="838647"/>
            <a:ext cx="9802925" cy="58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8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4.10 	Lösungsansatz 2: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	</a:t>
            </a:r>
            <a:r>
              <a:rPr lang="de-CH" dirty="0" smtClean="0"/>
              <a:t>Dezentrale Speicher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463" y="1764669"/>
            <a:ext cx="5375966" cy="4991131"/>
          </a:xfrm>
        </p:spPr>
        <p:txBody>
          <a:bodyPr/>
          <a:lstStyle/>
          <a:p>
            <a:r>
              <a:rPr lang="de-CH" sz="2000" b="0" dirty="0"/>
              <a:t>Idee: Es werden dezentrale Speicher eingesetzt, die sowohl die </a:t>
            </a:r>
            <a:r>
              <a:rPr lang="de-CH" sz="2000" b="0" dirty="0" smtClean="0"/>
              <a:t>Produktions-spitzen </a:t>
            </a:r>
            <a:r>
              <a:rPr lang="de-CH" sz="2000" b="0" dirty="0"/>
              <a:t>der PV wie auch die Lastspitzen des </a:t>
            </a:r>
            <a:r>
              <a:rPr lang="de-CH" sz="2000" b="0" dirty="0" smtClean="0"/>
              <a:t>Verbrauchers </a:t>
            </a:r>
            <a:r>
              <a:rPr lang="de-CH" sz="2000" b="0" dirty="0"/>
              <a:t>brechen können </a:t>
            </a:r>
          </a:p>
          <a:p>
            <a:r>
              <a:rPr lang="de-CH" sz="2000" b="0" dirty="0"/>
              <a:t>Batteriekosten: CHF 300/ kWh</a:t>
            </a:r>
          </a:p>
          <a:p>
            <a:r>
              <a:rPr lang="de-CH" sz="2000" b="0" dirty="0"/>
              <a:t>Nutzbare Zyklen: 5000</a:t>
            </a:r>
          </a:p>
          <a:p>
            <a:r>
              <a:rPr lang="de-CH" sz="2000" b="0" dirty="0"/>
              <a:t>Speicherkosten: 6 </a:t>
            </a:r>
            <a:r>
              <a:rPr lang="de-CH" sz="2000" b="0" dirty="0" err="1"/>
              <a:t>Rp</a:t>
            </a:r>
            <a:r>
              <a:rPr lang="de-CH" sz="2000" b="0" dirty="0"/>
              <a:t>./ kWh</a:t>
            </a:r>
          </a:p>
          <a:p>
            <a:endParaRPr lang="de-CH" sz="2000" b="0" dirty="0"/>
          </a:p>
          <a:p>
            <a:r>
              <a:rPr lang="de-CH" sz="2000" b="0" dirty="0">
                <a:solidFill>
                  <a:srgbClr val="FF0000"/>
                </a:solidFill>
              </a:rPr>
              <a:t>Durch diesen Ansatz wird das Netz trotz dezentraler Einspeisung noch stabiler als heute. Einziger Nachteil: Kosten</a:t>
            </a:r>
          </a:p>
          <a:p>
            <a:endParaRPr lang="de-CH" sz="2000" b="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96926" y="2342140"/>
            <a:ext cx="5002360" cy="3672658"/>
            <a:chOff x="4797025" y="2123855"/>
            <a:chExt cx="4279458" cy="3330370"/>
          </a:xfrm>
        </p:grpSpPr>
        <p:sp>
          <p:nvSpPr>
            <p:cNvPr id="6" name="Rectangle 5"/>
            <p:cNvSpPr/>
            <p:nvPr/>
          </p:nvSpPr>
          <p:spPr>
            <a:xfrm>
              <a:off x="5832140" y="4734145"/>
              <a:ext cx="1710190" cy="72008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800">
                  <a:solidFill>
                    <a:schemeClr val="tx1"/>
                  </a:solidFill>
                </a:rPr>
                <a:t>Batterie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32140" y="3429000"/>
              <a:ext cx="1710190" cy="72008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800" dirty="0">
                  <a:solidFill>
                    <a:schemeClr val="tx1"/>
                  </a:solidFill>
                </a:rPr>
                <a:t>4 Port Wechselrichter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48745" y="2123855"/>
              <a:ext cx="1710190" cy="72008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800">
                  <a:solidFill>
                    <a:schemeClr val="tx1"/>
                  </a:solidFill>
                </a:rPr>
                <a:t>Solar</a:t>
              </a:r>
            </a:p>
            <a:p>
              <a:pPr algn="ctr"/>
              <a:r>
                <a:rPr lang="de-CH" sz="1800">
                  <a:solidFill>
                    <a:schemeClr val="tx1"/>
                  </a:solidFill>
                </a:rPr>
                <a:t>Pannel</a:t>
              </a:r>
            </a:p>
          </p:txBody>
        </p:sp>
        <p:cxnSp>
          <p:nvCxnSpPr>
            <p:cNvPr id="13" name="Straight Arrow Connector 12"/>
            <p:cNvCxnSpPr>
              <a:endCxn id="9" idx="1"/>
            </p:cNvCxnSpPr>
            <p:nvPr/>
          </p:nvCxnSpPr>
          <p:spPr>
            <a:xfrm>
              <a:off x="5022050" y="3789040"/>
              <a:ext cx="81009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6" idx="0"/>
            </p:cNvCxnSpPr>
            <p:nvPr/>
          </p:nvCxnSpPr>
          <p:spPr>
            <a:xfrm>
              <a:off x="6665830" y="4149080"/>
              <a:ext cx="21405" cy="58506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665830" y="2843935"/>
              <a:ext cx="21405" cy="58506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542330" y="3789040"/>
              <a:ext cx="81009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97025" y="3251217"/>
              <a:ext cx="898509" cy="530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mtClean="0"/>
                <a:t>Netz</a:t>
              </a:r>
              <a:endParaRPr lang="de-CH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28280" y="3248980"/>
              <a:ext cx="1248203" cy="530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mtClean="0"/>
                <a:t>Kunde</a:t>
              </a:r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79799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4.10	Controller für die Batterie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Annahmen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Residuallastkurve darf (über Mittag) negativ werden,</a:t>
            </a:r>
            <a:br>
              <a:rPr lang="de-CH" dirty="0" smtClean="0"/>
            </a:br>
            <a:r>
              <a:rPr lang="de-CH" dirty="0" smtClean="0"/>
              <a:t>muss in einem beschränkten Rahmen (±</a:t>
            </a:r>
            <a:r>
              <a:rPr lang="de-CH" dirty="0" err="1" smtClean="0"/>
              <a:t>P</a:t>
            </a:r>
            <a:r>
              <a:rPr lang="de-CH" baseline="-25000" dirty="0" err="1"/>
              <a:t>v</a:t>
            </a:r>
            <a:r>
              <a:rPr lang="de-CH" baseline="-25000" dirty="0" err="1" smtClean="0"/>
              <a:t>erbrauch,max</a:t>
            </a:r>
            <a:r>
              <a:rPr lang="de-CH" dirty="0" smtClean="0"/>
              <a:t>) sein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Batterie wird zur Netzstabilisierung eingesetzt </a:t>
            </a:r>
          </a:p>
          <a:p>
            <a:r>
              <a:rPr lang="de-CH" dirty="0" smtClean="0"/>
              <a:t>Steuerung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Berechne eine «hinreichend brave» Sollkurve für die PV-Einspeisung</a:t>
            </a:r>
            <a:br>
              <a:rPr lang="de-CH" dirty="0" smtClean="0"/>
            </a:br>
            <a:r>
              <a:rPr lang="de-CH" dirty="0" smtClean="0"/>
              <a:t>(«brav» = wenig Rippel)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Die Batterie kompensiert die Abweichungen vom Sollwert</a:t>
            </a:r>
          </a:p>
          <a:p>
            <a:pPr lvl="2">
              <a:buFont typeface="Wingdings" pitchFamily="2" charset="2"/>
              <a:buChar char="§"/>
            </a:pPr>
            <a:r>
              <a:rPr lang="de-CH" dirty="0" smtClean="0"/>
              <a:t>Ist &gt; Soll:	Verschiebe den Überschuss in die Batterie</a:t>
            </a:r>
          </a:p>
          <a:p>
            <a:pPr lvl="2">
              <a:buFont typeface="Wingdings" pitchFamily="2" charset="2"/>
              <a:buChar char="§"/>
            </a:pPr>
            <a:r>
              <a:rPr lang="de-CH" dirty="0" smtClean="0"/>
              <a:t>Ist &lt; Soll:	Entnehme den Fehlbetrag der Batterie</a:t>
            </a:r>
          </a:p>
          <a:p>
            <a:pPr lvl="2">
              <a:buFont typeface="Wingdings" pitchFamily="2" charset="2"/>
              <a:buChar char="§"/>
            </a:pPr>
            <a:r>
              <a:rPr lang="de-CH" dirty="0" smtClean="0"/>
              <a:t>Falls Batterie voll: Überschuss muss </a:t>
            </a:r>
            <a:r>
              <a:rPr lang="de-CH" dirty="0" err="1" smtClean="0"/>
              <a:t>abgeregelt</a:t>
            </a:r>
            <a:r>
              <a:rPr lang="de-CH" dirty="0" smtClean="0"/>
              <a:t> werden («</a:t>
            </a:r>
            <a:r>
              <a:rPr lang="de-CH" dirty="0" err="1" smtClean="0"/>
              <a:t>waste</a:t>
            </a:r>
            <a:r>
              <a:rPr lang="de-CH" dirty="0" smtClean="0"/>
              <a:t>»)</a:t>
            </a:r>
          </a:p>
          <a:p>
            <a:pPr lvl="1">
              <a:buFont typeface="Symbol" pitchFamily="18" charset="2"/>
              <a:buChar char="-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8748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Sommerwoche: </a:t>
            </a:r>
            <a:r>
              <a:rPr lang="de-CH" dirty="0" err="1" smtClean="0"/>
              <a:t>Lastgang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1" name="Picture 3" descr="G:\praktikum\matlab\residual-load-analysis\Wohngebiet_Batteriespeicher_Sommer_fu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3" y="838295"/>
            <a:ext cx="9802213" cy="58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7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Quervergleich Residuallast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Direkteinspeisung, Spitzenkappung, Batteriespeicher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241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Sommerwoche: Verbrauchskurve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1266" name="Picture 2" descr="G:\praktikum\matlab\residual-load-analysis\Wohngebiet_Lastgang_Somm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3" y="838295"/>
            <a:ext cx="9802213" cy="58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4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Szenarien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928" y="1261145"/>
            <a:ext cx="9258903" cy="43178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Weiter Wie Bisher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Weiter Wie Bisher mit neuer Kernkraft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b="0" dirty="0" err="1" smtClean="0"/>
              <a:t>Prognos</a:t>
            </a:r>
            <a:r>
              <a:rPr lang="de-CH" sz="2400" b="0" dirty="0" smtClean="0"/>
              <a:t> NEP-E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Solar (1 Standort)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Solar (40 Standorte)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Solar und Wind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Solar, Wind und Biomasse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Solar, Wind, Biomasse und Batterie</a:t>
            </a:r>
            <a:endParaRPr lang="de-CH" sz="2400" b="0" dirty="0"/>
          </a:p>
          <a:p>
            <a:pPr marL="457200" indent="-457200">
              <a:buFont typeface="+mj-lt"/>
              <a:buAutoNum type="arabicPeriod"/>
            </a:pPr>
            <a:endParaRPr lang="de-CH" sz="2400" b="0" dirty="0"/>
          </a:p>
          <a:p>
            <a:pPr marL="457200" indent="-457200">
              <a:buFont typeface="+mj-lt"/>
              <a:buAutoNum type="arabicPeriod"/>
            </a:pPr>
            <a:endParaRPr lang="de-CH" sz="2400" b="0" dirty="0" smtClean="0"/>
          </a:p>
          <a:p>
            <a:pPr marL="457200" indent="-457200">
              <a:buFont typeface="+mj-lt"/>
              <a:buAutoNum type="arabicPeriod"/>
            </a:pPr>
            <a:endParaRPr lang="de-CH" sz="2400" b="0" dirty="0" smtClean="0"/>
          </a:p>
          <a:p>
            <a:pPr marL="457200" indent="-457200">
              <a:buFont typeface="+mj-lt"/>
              <a:buAutoNum type="arabicPeriod"/>
            </a:pPr>
            <a:endParaRPr lang="de-CH" sz="2400" b="0" dirty="0"/>
          </a:p>
        </p:txBody>
      </p:sp>
    </p:spTree>
    <p:extLst>
      <p:ext uri="{BB962C8B-B14F-4D97-AF65-F5344CB8AC3E}">
        <p14:creationId xmlns:p14="http://schemas.microsoft.com/office/powerpoint/2010/main" val="33991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Sommerwoche: Residuallastkurve Direkteinspeisung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9218" name="Picture 2" descr="G:\praktikum\matlab\residual-load-analysis\Wohngebiet_Direkteinspeisung_Sommer_reduc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3" y="838295"/>
            <a:ext cx="9802213" cy="58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4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Sommerwoche: Residuallastkurve Spitzenkappung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242" name="Picture 2" descr="G:\praktikum\matlab\residual-load-analysis\Wohngebiet_Spitzenkappung_Sommer_reduc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3" y="838295"/>
            <a:ext cx="9802213" cy="58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2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Sommerwoche: Residuallastkurve Batteriespeicher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1266" name="Picture 2" descr="G:\praktikum\matlab\residual-load-analysis\Wohngebiet_Batteriespeicher_Sommer_reduc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3" y="838295"/>
            <a:ext cx="9802213" cy="58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01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4.11	Lösungsansatz 3:</a:t>
            </a:r>
            <a:br>
              <a:rPr lang="de-CH" dirty="0" smtClean="0"/>
            </a:br>
            <a:r>
              <a:rPr lang="de-CH" dirty="0" smtClean="0"/>
              <a:t>	Nutzung brachliegender Netzkapazität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463" y="1549177"/>
            <a:ext cx="9385960" cy="4991131"/>
          </a:xfrm>
        </p:spPr>
        <p:txBody>
          <a:bodyPr/>
          <a:lstStyle/>
          <a:p>
            <a:endParaRPr lang="de-CH"/>
          </a:p>
        </p:txBody>
      </p:sp>
      <p:sp>
        <p:nvSpPr>
          <p:cNvPr id="6" name="Textfeld 2"/>
          <p:cNvSpPr txBox="1"/>
          <p:nvPr/>
        </p:nvSpPr>
        <p:spPr>
          <a:xfrm>
            <a:off x="715555" y="5483592"/>
            <a:ext cx="9885348" cy="121330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de-DE" sz="2400" b="0" dirty="0" smtClean="0">
                <a:latin typeface="Arial"/>
                <a:cs typeface="Arial"/>
              </a:rPr>
              <a:t>→ Optimale Nutzung der brachliegenden Netzkapazitäten durch intelligentes Netzmanagement reduziert die </a:t>
            </a:r>
            <a:r>
              <a:rPr lang="de-DE" sz="2400" b="0" dirty="0" smtClean="0"/>
              <a:t>Investitionen in den Netzausbau </a:t>
            </a:r>
            <a:r>
              <a:rPr lang="de-DE" sz="2400" b="0" dirty="0" err="1" smtClean="0"/>
              <a:t>massgeblich</a:t>
            </a:r>
            <a:r>
              <a:rPr lang="de-DE" sz="2400" b="0" dirty="0"/>
              <a:t>.</a:t>
            </a:r>
            <a:endParaRPr lang="de-CH" sz="2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925297" y="1630343"/>
            <a:ext cx="2179098" cy="47463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sz="2400" b="0" dirty="0" err="1" smtClean="0"/>
              <a:t>Zustand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heute</a:t>
            </a:r>
            <a:endParaRPr lang="en-US" sz="24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445513" y="1630343"/>
            <a:ext cx="1786363" cy="47463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sz="2400" b="0" dirty="0" err="1" smtClean="0"/>
              <a:t>Zielzustand</a:t>
            </a:r>
            <a:endParaRPr lang="en-US" sz="24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5" y="2313872"/>
            <a:ext cx="9769010" cy="282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23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4.11	Lösungsansatz 3: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	</a:t>
            </a:r>
            <a:r>
              <a:rPr lang="de-CH" dirty="0" smtClean="0"/>
              <a:t>Nutzung </a:t>
            </a:r>
            <a:r>
              <a:rPr lang="de-CH" dirty="0"/>
              <a:t>brachliegender Netzkapazität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57463" y="1333153"/>
            <a:ext cx="941139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CH" sz="2400" b="0" dirty="0" smtClean="0"/>
              <a:t>Vermutung</a:t>
            </a:r>
            <a:r>
              <a:rPr lang="de-CH" sz="2400" b="0" dirty="0"/>
              <a:t>: Ausnutzung der Netzebenen N4 – N7 oft nur 30% </a:t>
            </a:r>
            <a:br>
              <a:rPr lang="de-CH" sz="2400" b="0" dirty="0"/>
            </a:br>
            <a:r>
              <a:rPr lang="de-CH" sz="2400" b="0" dirty="0"/>
              <a:t>aufgrund rudimentärer Nutzungsanalysen (Elektrizitätszähler beim Verbraucher, Schleppzeiger beim Trafo) der Netzebenen N4 – N7  →  erfordert hohe Leistungsreserve. </a:t>
            </a:r>
          </a:p>
          <a:p>
            <a:pPr eaLnBrk="1" hangingPunct="1"/>
            <a:r>
              <a:rPr lang="de-CH" sz="2400" b="0" dirty="0"/>
              <a:t>Ziel: kostengünstige, genaue Ausmessung (Echtzeitüberwachung) der Netzebenen N4 – N7 </a:t>
            </a:r>
            <a:r>
              <a:rPr lang="de-CH" sz="2400" b="0" dirty="0">
                <a:cs typeface="Arial"/>
              </a:rPr>
              <a:t>→</a:t>
            </a:r>
            <a:r>
              <a:rPr lang="de-CH" sz="2400" b="0" dirty="0">
                <a:solidFill>
                  <a:srgbClr val="00B050"/>
                </a:solidFill>
                <a:cs typeface="Arial"/>
              </a:rPr>
              <a:t> </a:t>
            </a:r>
            <a:r>
              <a:rPr lang="de-CH" sz="2400" b="0" dirty="0">
                <a:cs typeface="Arial"/>
              </a:rPr>
              <a:t>ermöglicht an vielen Orten, auf den </a:t>
            </a:r>
            <a:r>
              <a:rPr lang="de-CH" sz="2400" b="0" dirty="0"/>
              <a:t>Netzausbau zu verzichten. Diese Art der Echtzeitüberwachung wird auf den Netzebenen N1 – N3 bereits erfolgreich eingesetzt </a:t>
            </a:r>
            <a:r>
              <a:rPr lang="de-CH" sz="2400" b="0" dirty="0" smtClean="0"/>
              <a:t/>
            </a:r>
            <a:br>
              <a:rPr lang="de-CH" sz="2400" b="0" dirty="0" smtClean="0"/>
            </a:br>
            <a:r>
              <a:rPr lang="de-CH" sz="2400" b="0" dirty="0" smtClean="0">
                <a:solidFill>
                  <a:srgbClr val="FF0000"/>
                </a:solidFill>
                <a:cs typeface="Arial"/>
              </a:rPr>
              <a:t>→ </a:t>
            </a:r>
            <a:r>
              <a:rPr lang="de-CH" sz="2400" b="0" dirty="0">
                <a:solidFill>
                  <a:srgbClr val="FF0000"/>
                </a:solidFill>
                <a:cs typeface="Arial"/>
              </a:rPr>
              <a:t>«Smart </a:t>
            </a:r>
            <a:r>
              <a:rPr lang="de-CH" sz="2400" b="0" dirty="0" err="1">
                <a:solidFill>
                  <a:srgbClr val="FF0000"/>
                </a:solidFill>
                <a:cs typeface="Arial"/>
              </a:rPr>
              <a:t>Grid</a:t>
            </a:r>
            <a:r>
              <a:rPr lang="de-CH" sz="2400" b="0" dirty="0">
                <a:solidFill>
                  <a:srgbClr val="FF0000"/>
                </a:solidFill>
                <a:cs typeface="Arial"/>
              </a:rPr>
              <a:t>»</a:t>
            </a:r>
            <a:endParaRPr lang="de-CH" sz="2400" b="0" dirty="0">
              <a:solidFill>
                <a:srgbClr val="FF0000"/>
              </a:solidFill>
            </a:endParaRPr>
          </a:p>
          <a:p>
            <a:pPr eaLnBrk="1" hangingPunct="1"/>
            <a:r>
              <a:rPr lang="de-CH" sz="2400" b="0" dirty="0"/>
              <a:t>Um die Echtzeitüberwachung auch in den Netzebenen N4 – N7 einsetzen zu können, muss sie um den Faktor 100 kostengünstiger werden aufgrund der hohen Stückzahlen (200’000 Messpunkte).</a:t>
            </a:r>
          </a:p>
        </p:txBody>
      </p:sp>
    </p:spTree>
    <p:extLst>
      <p:ext uri="{BB962C8B-B14F-4D97-AF65-F5344CB8AC3E}">
        <p14:creationId xmlns:p14="http://schemas.microsoft.com/office/powerpoint/2010/main" val="283594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4.12	Netze Diskussion</a:t>
            </a:r>
            <a:endParaRPr lang="de-CH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2895" y="973112"/>
            <a:ext cx="9385960" cy="57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sz="2400" b="0" dirty="0" smtClean="0"/>
              <a:t>Das </a:t>
            </a:r>
            <a:r>
              <a:rPr lang="de-CH" sz="2400" b="0" dirty="0"/>
              <a:t>hierarchisch aufgebaute elektrische Netz ist auch für die Energiewende sehr gut geeignet.</a:t>
            </a:r>
          </a:p>
          <a:p>
            <a:r>
              <a:rPr lang="de-CH" sz="2400" b="0" dirty="0"/>
              <a:t>Das intelligente Netzmanagement mit Messung, Simulation, Risikoanalyse sowie optimaler Abstimmung von Produzenten und Konsumenten in Echtzeit ermöglicht eine</a:t>
            </a:r>
            <a:r>
              <a:rPr lang="de-DE" sz="2400" b="0" dirty="0">
                <a:cs typeface="Arial"/>
              </a:rPr>
              <a:t> optimale Nutzung der brachliegenden Netzkapazitäten („Smart </a:t>
            </a:r>
            <a:r>
              <a:rPr lang="de-DE" sz="2400" b="0" dirty="0" err="1">
                <a:cs typeface="Arial"/>
              </a:rPr>
              <a:t>Grid</a:t>
            </a:r>
            <a:r>
              <a:rPr lang="de-DE" sz="2400" b="0" dirty="0">
                <a:cs typeface="Arial"/>
              </a:rPr>
              <a:t>“).</a:t>
            </a:r>
          </a:p>
          <a:p>
            <a:r>
              <a:rPr lang="de-DE" sz="2400" b="0" dirty="0">
                <a:cs typeface="Arial"/>
              </a:rPr>
              <a:t>Die Kosten für dieses intelligente Netzmanagement müssen und können um den Faktor 100 gegenüber heutigen Systemen reduziert werden.</a:t>
            </a:r>
          </a:p>
          <a:p>
            <a:r>
              <a:rPr lang="de-DE" sz="2400" b="0" dirty="0">
                <a:cs typeface="Arial"/>
              </a:rPr>
              <a:t>Dies führt dazu, dass das Netz aller Voraussicht nach nur sehr moderat ausgebaut werden muss, wodurch die Investitionen</a:t>
            </a:r>
            <a:r>
              <a:rPr lang="de-DE" sz="2400" b="0" dirty="0"/>
              <a:t> in den Netzausbau </a:t>
            </a:r>
            <a:r>
              <a:rPr lang="de-DE" sz="2400" b="0" dirty="0" err="1"/>
              <a:t>massgeblich</a:t>
            </a:r>
            <a:r>
              <a:rPr lang="de-DE" sz="2400" b="0" dirty="0"/>
              <a:t> reduziert werden können.</a:t>
            </a:r>
            <a:endParaRPr lang="de-CH" sz="2400" b="0" dirty="0"/>
          </a:p>
          <a:p>
            <a:pPr eaLnBrk="1" hangingPunct="1"/>
            <a:r>
              <a:rPr lang="de-CH" sz="2400" b="0" dirty="0"/>
              <a:t>Achtung: Dies sind die minimal notwendigen Kosten für den Aufbau eines </a:t>
            </a:r>
            <a:r>
              <a:rPr lang="de-CH" sz="2400" b="0" dirty="0">
                <a:solidFill>
                  <a:srgbClr val="FF0000"/>
                </a:solidFill>
                <a:cs typeface="Arial"/>
              </a:rPr>
              <a:t>«Smart </a:t>
            </a:r>
            <a:r>
              <a:rPr lang="de-CH" sz="2400" b="0" dirty="0" err="1">
                <a:solidFill>
                  <a:srgbClr val="FF0000"/>
                </a:solidFill>
                <a:cs typeface="Arial"/>
              </a:rPr>
              <a:t>Grid</a:t>
            </a:r>
            <a:r>
              <a:rPr lang="de-CH" sz="2400" b="0" dirty="0">
                <a:solidFill>
                  <a:srgbClr val="FF0000"/>
                </a:solidFill>
                <a:cs typeface="Arial"/>
              </a:rPr>
              <a:t>». </a:t>
            </a:r>
            <a:r>
              <a:rPr lang="de-CH" sz="2400" b="0" dirty="0"/>
              <a:t>Bei ungünstigem Anreizsystem können die Kosten bedeutend höher sein.</a:t>
            </a:r>
          </a:p>
        </p:txBody>
      </p:sp>
    </p:spTree>
    <p:extLst>
      <p:ext uri="{BB962C8B-B14F-4D97-AF65-F5344CB8AC3E}">
        <p14:creationId xmlns:p14="http://schemas.microsoft.com/office/powerpoint/2010/main" val="307413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5.	</a:t>
            </a:r>
            <a:r>
              <a:rPr lang="en-US" dirty="0"/>
              <a:t>ICT </a:t>
            </a:r>
            <a:r>
              <a:rPr lang="en-US" dirty="0" err="1"/>
              <a:t>als</a:t>
            </a:r>
            <a:r>
              <a:rPr lang="en-US" dirty="0"/>
              <a:t> Enabler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 smtClean="0"/>
              <a:t>Energiezukunft</a:t>
            </a:r>
            <a:endParaRPr lang="de-CH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25917" y="1189137"/>
            <a:ext cx="9385960" cy="476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de-CH" sz="1800" b="0" dirty="0" smtClean="0"/>
              <a:t>Elektrisches System</a:t>
            </a:r>
          </a:p>
          <a:p>
            <a:pPr eaLnBrk="1" hangingPunct="1">
              <a:buFontTx/>
              <a:buChar char="-"/>
            </a:pPr>
            <a:r>
              <a:rPr lang="de-CH" sz="1800" b="0" dirty="0" err="1" smtClean="0"/>
              <a:t>SmartMeter</a:t>
            </a:r>
            <a:endParaRPr lang="de-CH" sz="1800" b="0" dirty="0" smtClean="0"/>
          </a:p>
          <a:p>
            <a:pPr eaLnBrk="1" hangingPunct="1">
              <a:buFontTx/>
              <a:buChar char="-"/>
            </a:pPr>
            <a:r>
              <a:rPr lang="de-CH" sz="1800" b="0" dirty="0" err="1" smtClean="0"/>
              <a:t>SmartGrid</a:t>
            </a:r>
            <a:r>
              <a:rPr lang="de-CH" sz="1800" b="0" dirty="0" smtClean="0"/>
              <a:t>: </a:t>
            </a:r>
          </a:p>
          <a:p>
            <a:pPr lvl="1" eaLnBrk="1" hangingPunct="1">
              <a:buFontTx/>
              <a:buChar char="-"/>
            </a:pPr>
            <a:r>
              <a:rPr lang="de-CH" sz="1600" b="0" dirty="0" smtClean="0"/>
              <a:t>Management von sehr unberechenbaren Erzeugern wie Photovoltaik und Wind</a:t>
            </a:r>
          </a:p>
          <a:p>
            <a:pPr lvl="1" eaLnBrk="1" hangingPunct="1">
              <a:buFontTx/>
              <a:buChar char="-"/>
            </a:pPr>
            <a:r>
              <a:rPr lang="de-CH" sz="1600" b="0" dirty="0" smtClean="0"/>
              <a:t>Management von Speichern (dezentrale/ zentrale/ Lastverschiebung)</a:t>
            </a:r>
          </a:p>
          <a:p>
            <a:pPr lvl="1" eaLnBrk="1" hangingPunct="1">
              <a:buFontTx/>
              <a:buChar char="-"/>
            </a:pPr>
            <a:r>
              <a:rPr lang="de-CH" sz="1600" b="0" dirty="0" smtClean="0"/>
              <a:t>«Glättung» der Netzbelastung</a:t>
            </a:r>
          </a:p>
          <a:p>
            <a:pPr lvl="1" eaLnBrk="1" hangingPunct="1">
              <a:buFontTx/>
              <a:buChar char="-"/>
            </a:pPr>
            <a:r>
              <a:rPr lang="de-CH" sz="1600" b="0" dirty="0" smtClean="0"/>
              <a:t>Erschliessung der brachliegenden Netzkapazität und damit Verhinderung des Netzausbaus </a:t>
            </a:r>
          </a:p>
          <a:p>
            <a:pPr eaLnBrk="1" hangingPunct="1">
              <a:buFontTx/>
              <a:buChar char="-"/>
            </a:pPr>
            <a:r>
              <a:rPr lang="de-CH" sz="1800" b="0" dirty="0" err="1" smtClean="0"/>
              <a:t>SmartMarket</a:t>
            </a:r>
            <a:endParaRPr lang="de-CH" sz="1800" b="0" dirty="0" smtClean="0"/>
          </a:p>
          <a:p>
            <a:pPr marL="0" indent="0" eaLnBrk="1" hangingPunct="1">
              <a:buNone/>
            </a:pPr>
            <a:r>
              <a:rPr lang="de-CH" sz="1800" b="0" dirty="0" smtClean="0"/>
              <a:t>Wärme</a:t>
            </a:r>
          </a:p>
          <a:p>
            <a:pPr eaLnBrk="1" hangingPunct="1">
              <a:buFontTx/>
              <a:buChar char="-"/>
            </a:pPr>
            <a:r>
              <a:rPr lang="de-CH" sz="1800" b="0" dirty="0"/>
              <a:t>Heizungssteuerung </a:t>
            </a:r>
            <a:r>
              <a:rPr lang="de-CH" sz="1800" b="0" dirty="0" smtClean="0"/>
              <a:t>→ Einsparung 20% - 40% (Vorauseilende Anpassung an die Wetterverhältnisse</a:t>
            </a:r>
            <a:r>
              <a:rPr lang="de-CH" sz="1800" b="0" dirty="0"/>
              <a:t>;</a:t>
            </a:r>
            <a:r>
              <a:rPr lang="de-CH" sz="1800" b="0" dirty="0" smtClean="0"/>
              <a:t> keine laufende Heizung, die nicht gebraucht wird)</a:t>
            </a:r>
          </a:p>
          <a:p>
            <a:pPr marL="0" indent="0" eaLnBrk="1" hangingPunct="1">
              <a:buNone/>
            </a:pPr>
            <a:r>
              <a:rPr lang="de-CH" sz="1800" b="0" dirty="0" smtClean="0"/>
              <a:t>Mobilität</a:t>
            </a:r>
          </a:p>
          <a:p>
            <a:pPr eaLnBrk="1" hangingPunct="1">
              <a:buFontTx/>
              <a:buChar char="-"/>
            </a:pPr>
            <a:r>
              <a:rPr lang="de-CH" sz="1800" b="0" dirty="0" err="1" smtClean="0"/>
              <a:t>Homework</a:t>
            </a:r>
            <a:r>
              <a:rPr lang="de-CH" sz="1800" b="0" dirty="0" smtClean="0"/>
              <a:t> </a:t>
            </a:r>
            <a:r>
              <a:rPr lang="de-CH" sz="1800" b="0" dirty="0"/>
              <a:t>mit ICT </a:t>
            </a:r>
            <a:endParaRPr lang="de-CH" sz="1800" b="0" dirty="0" smtClean="0"/>
          </a:p>
          <a:p>
            <a:pPr eaLnBrk="1" hangingPunct="1">
              <a:buFontTx/>
              <a:buChar char="-"/>
            </a:pPr>
            <a:r>
              <a:rPr lang="de-CH" sz="1800" b="0" dirty="0" smtClean="0"/>
              <a:t>Verbesserung der Suffizienz (Verzicht auf unnötige Fahrten, Erhöhung der Fahrzeugnutzung von 1.1 </a:t>
            </a:r>
            <a:r>
              <a:rPr lang="de-CH" sz="1800" b="0" dirty="0"/>
              <a:t>P</a:t>
            </a:r>
            <a:r>
              <a:rPr lang="de-CH" sz="1800" b="0" dirty="0" smtClean="0"/>
              <a:t>ersonen/ Fahrzeug auf 1.5 Personen/ Fahrzeug)</a:t>
            </a:r>
          </a:p>
          <a:p>
            <a:pPr eaLnBrk="1" hangingPunct="1">
              <a:buFontTx/>
              <a:buChar char="-"/>
            </a:pPr>
            <a:r>
              <a:rPr lang="de-CH" sz="1800" b="0" dirty="0" smtClean="0"/>
              <a:t>GA-Komfort für alle</a:t>
            </a:r>
          </a:p>
          <a:p>
            <a:pPr eaLnBrk="1" hangingPunct="1">
              <a:buFontTx/>
              <a:buChar char="-"/>
            </a:pPr>
            <a:r>
              <a:rPr lang="de-CH" sz="1800" b="0" dirty="0" smtClean="0"/>
              <a:t>ICT als (Effizienz-) Steuerungselement im Fahrzeug </a:t>
            </a:r>
            <a:endParaRPr lang="de-CH" sz="1800" b="0" dirty="0"/>
          </a:p>
        </p:txBody>
      </p:sp>
    </p:spTree>
    <p:extLst>
      <p:ext uri="{BB962C8B-B14F-4D97-AF65-F5344CB8AC3E}">
        <p14:creationId xmlns:p14="http://schemas.microsoft.com/office/powerpoint/2010/main" val="324945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b="1" dirty="0" smtClean="0"/>
              <a:t>Supercomputing Systems AG</a:t>
            </a:r>
          </a:p>
          <a:p>
            <a:r>
              <a:rPr lang="de-CH" dirty="0" smtClean="0"/>
              <a:t>info@scs.ch  </a:t>
            </a:r>
            <a:r>
              <a:rPr lang="de-CH" dirty="0"/>
              <a:t>+41 </a:t>
            </a:r>
            <a:r>
              <a:rPr lang="de-CH" dirty="0" smtClean="0"/>
              <a:t>43 456 16 00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4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ANGE Inhal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OT Inhal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U Inhal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RÜN Titelfoli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OT Titelfoli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U Titelfoli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RANGE Titelfoli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2092</Words>
  <Application>Microsoft Macintosh PowerPoint</Application>
  <PresentationFormat>Benutzerdefiniert</PresentationFormat>
  <Paragraphs>466</Paragraphs>
  <Slides>97</Slides>
  <Notes>9</Notes>
  <HiddenSlides>6</HiddenSlides>
  <MMClips>0</MMClips>
  <ScaleCrop>false</ScaleCrop>
  <HeadingPairs>
    <vt:vector size="4" baseType="variant">
      <vt:variant>
        <vt:lpstr>Design</vt:lpstr>
      </vt:variant>
      <vt:variant>
        <vt:i4>8</vt:i4>
      </vt:variant>
      <vt:variant>
        <vt:lpstr>Folientitel</vt:lpstr>
      </vt:variant>
      <vt:variant>
        <vt:i4>97</vt:i4>
      </vt:variant>
    </vt:vector>
  </HeadingPairs>
  <TitlesOfParts>
    <vt:vector size="105" baseType="lpstr">
      <vt:lpstr>Blank</vt:lpstr>
      <vt:lpstr>ORANGE Inhalt</vt:lpstr>
      <vt:lpstr>ROT Inhalt</vt:lpstr>
      <vt:lpstr>BLAU Inhalt</vt:lpstr>
      <vt:lpstr>GRÜN Titelfolie</vt:lpstr>
      <vt:lpstr>ROT Titelfolie</vt:lpstr>
      <vt:lpstr>BLAU Titelfolie</vt:lpstr>
      <vt:lpstr>3_ORANGE Titelfolie</vt:lpstr>
      <vt:lpstr>ICT als Enabler für die Stromzukunft</vt:lpstr>
      <vt:lpstr>ICT als Enabler für die Stromzukunft</vt:lpstr>
      <vt:lpstr>Leistungsbilanz:  Aufgabenstellung</vt:lpstr>
      <vt:lpstr>Leistungsbilanz: Simulation</vt:lpstr>
      <vt:lpstr>Leistungsbilanz: Grundlagen</vt:lpstr>
      <vt:lpstr>Jährliche Globalstrahlung</vt:lpstr>
      <vt:lpstr>Monatliche Globalstrahlung</vt:lpstr>
      <vt:lpstr>Simulation: Spielregeln für die Kraftwerke</vt:lpstr>
      <vt:lpstr>Szenarien</vt:lpstr>
      <vt:lpstr>Weiter Wie Bisher</vt:lpstr>
      <vt:lpstr>Weiter Wie Bisher:  Parameter</vt:lpstr>
      <vt:lpstr>Weiter Wie Bisher:  Jahresbilanz</vt:lpstr>
      <vt:lpstr>Weiter Wie Bisher:  Verlauf einer Sommerwoche</vt:lpstr>
      <vt:lpstr>Weiter Wie Bisher:  Verlauf einer Winterwoche</vt:lpstr>
      <vt:lpstr>Weiter Wie Bisher: Energieproduktion im Jahresverlauf</vt:lpstr>
      <vt:lpstr>Weiter Wie Bisher: Energiekonsum im Jahresverlauf</vt:lpstr>
      <vt:lpstr>Weiter Wie Bisher: Verwendung überschüssiger Energie</vt:lpstr>
      <vt:lpstr>Weiter Wie Bisher: Füllstand der Speicherseen</vt:lpstr>
      <vt:lpstr>Weiter Wie Bisher: Netzbenutzung</vt:lpstr>
      <vt:lpstr>Weiter Wie Bisher: Kostenschätzung</vt:lpstr>
      <vt:lpstr>Referenz</vt:lpstr>
      <vt:lpstr>Referenz Prognos: Parameter</vt:lpstr>
      <vt:lpstr>Referenz Prognos: Jahresbilanz</vt:lpstr>
      <vt:lpstr>Referenz Prognos: Verlauf einer Sommerwoche</vt:lpstr>
      <vt:lpstr>Referenz Prognos: Verlauf einer Winterwoche</vt:lpstr>
      <vt:lpstr>Referenz Prognos: Energieproduktion im Jahresverlauf</vt:lpstr>
      <vt:lpstr>Referenz Prognos: Energiekonsum im Jahresverlauf</vt:lpstr>
      <vt:lpstr>Referenz Prognos: Verwendung überschüssiger Energie</vt:lpstr>
      <vt:lpstr>Referenz Prognos: Füllstand der Speicherseen</vt:lpstr>
      <vt:lpstr>Solarausbau – B</vt:lpstr>
      <vt:lpstr>Solarausbau-B: Parameter</vt:lpstr>
      <vt:lpstr>Solarausbau-B: Jahresbilanz</vt:lpstr>
      <vt:lpstr>Solarausbau-B: Verlauf einer Sommerwoche</vt:lpstr>
      <vt:lpstr>Solarausbau-B: Verlauf einer Winterwoche</vt:lpstr>
      <vt:lpstr>Solarausbau-B: Energieproduktion im Jahresverlauf</vt:lpstr>
      <vt:lpstr>Solarausbau-B: Energiekonsum im Jahresverlauf</vt:lpstr>
      <vt:lpstr>Solarausbau-B: Verwendung überschüssiger Energie</vt:lpstr>
      <vt:lpstr>Solarausbau-B: Füllstand der Speicherseen</vt:lpstr>
      <vt:lpstr>Solar- und Wind-Ausbau</vt:lpstr>
      <vt:lpstr>SolarWindAusbau: Parameter</vt:lpstr>
      <vt:lpstr>SolarWindAusbau: Jahresbilanz</vt:lpstr>
      <vt:lpstr>SolarWindAusbau: Verlauf einer Sommerwoche</vt:lpstr>
      <vt:lpstr>SolarWindAusbau: Verlauf einer Winterwoche</vt:lpstr>
      <vt:lpstr>SolarWindAusbau: Energieproduktion im Jahresverlauf</vt:lpstr>
      <vt:lpstr>SolarWindAusbau: Energiekonsum im Jahresverlauf</vt:lpstr>
      <vt:lpstr>SolarWindAusbau: Verwendung überschüssiger Energie</vt:lpstr>
      <vt:lpstr>SolarWindAusbau: Füllstand der Speicherseen</vt:lpstr>
      <vt:lpstr>Erneuerbar-B</vt:lpstr>
      <vt:lpstr>Erneuerbar-B: Parameter</vt:lpstr>
      <vt:lpstr>Erneuerbar-B: Jahresbilanz</vt:lpstr>
      <vt:lpstr>Erneuerbar-B: Verlauf einer Sommerwoche</vt:lpstr>
      <vt:lpstr>Erneuerbar-B: Verlauf einer Winterwoche</vt:lpstr>
      <vt:lpstr>Erneuerbar-B: Energieproduktion im Jahresverlauf</vt:lpstr>
      <vt:lpstr>Erneuerbar-B: Energiekonsum im Jahresverlauf</vt:lpstr>
      <vt:lpstr>Erneuerbar-B: Verwendung überschüssiger Energie</vt:lpstr>
      <vt:lpstr>Erneuerbar-B: Füllstand der Speicherseen</vt:lpstr>
      <vt:lpstr>Lastverschiebung</vt:lpstr>
      <vt:lpstr>Lastverschiebung: Parameter</vt:lpstr>
      <vt:lpstr>Lastverschiebung: Jahresbilanz</vt:lpstr>
      <vt:lpstr>Lastverschiebung: Verlauf einer Sommerwoche</vt:lpstr>
      <vt:lpstr>Lastverschiebung: Verlauf einer Winterwoche</vt:lpstr>
      <vt:lpstr>Lastverschiebung: Energieproduktion im Jahresverlauf</vt:lpstr>
      <vt:lpstr>Lastverschiebung: Energiekonsum im Jahresverlauf</vt:lpstr>
      <vt:lpstr>Lastverschiebung: Verwendung überschüssiger Energie</vt:lpstr>
      <vt:lpstr>Lastverschiebung: Füllstand der Speicherseen</vt:lpstr>
      <vt:lpstr>Zusammenfassung Simulation der Szenarien</vt:lpstr>
      <vt:lpstr>3.0 Volkswirtschaftliche Kosten</vt:lpstr>
      <vt:lpstr>3.1 Volkswirtschaftliche Kosten der Energieträger</vt:lpstr>
      <vt:lpstr>3.2 Volkswirtschaftliche Kosten der Szenarien</vt:lpstr>
      <vt:lpstr>3.3 Zusammenfassung</vt:lpstr>
      <vt:lpstr>4.1 Elektrische Netze heute:  Mengengerüst nach Ebenen</vt:lpstr>
      <vt:lpstr>4.2 Ausgangslage Stromnetze </vt:lpstr>
      <vt:lpstr>4.3  Stromfluss- und Spannungsmuster         im elektrischen Netz</vt:lpstr>
      <vt:lpstr>4.4 Elektrische Netzarchitektur heute</vt:lpstr>
      <vt:lpstr>4.5 Elektrische Netzarchitektur morgen</vt:lpstr>
      <vt:lpstr>4.6  Besondere Herausforderung: PV</vt:lpstr>
      <vt:lpstr>4.7 Herausforderung PV</vt:lpstr>
      <vt:lpstr>4.8 Herausforderung PV: Datenquellen</vt:lpstr>
      <vt:lpstr>Sommerwoche: Verbrauchskurve</vt:lpstr>
      <vt:lpstr>Winterwoche: Verbrauchskurve</vt:lpstr>
      <vt:lpstr>Direkteinspeisung Sommerwoche: Lastgang</vt:lpstr>
      <vt:lpstr>Direkteinspeisung Winterwoche: Lastgang</vt:lpstr>
      <vt:lpstr>4.9  Lösungsansatz 1:  Kappung der Leistungsspitzen</vt:lpstr>
      <vt:lpstr>Spitzenkappung Sommerwoche: Lastgang</vt:lpstr>
      <vt:lpstr>4.10  Lösungsansatz 2:  Dezentrale Speicher</vt:lpstr>
      <vt:lpstr>4.10 Controller für die Batterie</vt:lpstr>
      <vt:lpstr>Sommerwoche: Lastgang</vt:lpstr>
      <vt:lpstr>Quervergleich Residuallast</vt:lpstr>
      <vt:lpstr>Sommerwoche: Verbrauchskurve</vt:lpstr>
      <vt:lpstr>Sommerwoche: Residuallastkurve Direkteinspeisung</vt:lpstr>
      <vt:lpstr>Sommerwoche: Residuallastkurve Spitzenkappung</vt:lpstr>
      <vt:lpstr>Sommerwoche: Residuallastkurve Batteriespeicher </vt:lpstr>
      <vt:lpstr>4.11 Lösungsansatz 3:  Nutzung brachliegender Netzkapazität</vt:lpstr>
      <vt:lpstr>4.11 Lösungsansatz 3:  Nutzung brachliegender Netzkapazität</vt:lpstr>
      <vt:lpstr>4.12 Netze Diskussion</vt:lpstr>
      <vt:lpstr>5. ICT als Enabler für die Energiezukunft</vt:lpstr>
      <vt:lpstr>PowerPoint-Präsentation</vt:lpstr>
    </vt:vector>
  </TitlesOfParts>
  <Company>BHPAG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cgw</dc:creator>
  <cp:lastModifiedBy>Jan-Jesse Müller</cp:lastModifiedBy>
  <cp:revision>1641</cp:revision>
  <cp:lastPrinted>2013-02-14T09:34:46Z</cp:lastPrinted>
  <dcterms:created xsi:type="dcterms:W3CDTF">2007-11-15T13:32:35Z</dcterms:created>
  <dcterms:modified xsi:type="dcterms:W3CDTF">2013-02-14T09:35:41Z</dcterms:modified>
</cp:coreProperties>
</file>